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61" r:id="rId16"/>
    <p:sldId id="280" r:id="rId17"/>
    <p:sldId id="281" r:id="rId18"/>
    <p:sldId id="262" r:id="rId19"/>
    <p:sldId id="266" r:id="rId20"/>
    <p:sldId id="267" r:id="rId21"/>
    <p:sldId id="268" r:id="rId22"/>
    <p:sldId id="269" r:id="rId23"/>
    <p:sldId id="270" r:id="rId24"/>
    <p:sldId id="282" r:id="rId25"/>
    <p:sldId id="283" r:id="rId26"/>
    <p:sldId id="285" r:id="rId27"/>
    <p:sldId id="263" r:id="rId28"/>
    <p:sldId id="264" r:id="rId29"/>
    <p:sldId id="26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BA74118-2C07-F4DA-F7B7-BAE3313F1E74}" name="김덕규" initials="김" userId="S::kim.dukgyoo@o365.skku.edu::d7e73e38-8f2d-4bc0-ab39-66cb33697e0b" providerId="AD"/>
  <p188:author id="{52B18264-510D-DB8E-5FD9-AA663A4773A4}" name="이승덕" initials="" userId="S::seung.lee@o365.skku.edu::3c4887a4-131a-4e68-b01a-f74f4e9b7f8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3197" autoAdjust="0"/>
  </p:normalViewPr>
  <p:slideViewPr>
    <p:cSldViewPr>
      <p:cViewPr varScale="1">
        <p:scale>
          <a:sx n="72" d="100"/>
          <a:sy n="72" d="100"/>
        </p:scale>
        <p:origin x="4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50E4D-BAB7-4400-A3B4-9582A09C3B12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84CA4-368A-442D-9120-8BB30D5A1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88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84CA4-368A-442D-9120-8BB30D5A14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19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84CA4-368A-442D-9120-8BB30D5A146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95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84CA4-368A-442D-9120-8BB30D5A146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37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84CA4-368A-442D-9120-8BB30D5A14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84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84CA4-368A-442D-9120-8BB30D5A14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52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84CA4-368A-442D-9120-8BB30D5A14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64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84CA4-368A-442D-9120-8BB30D5A14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72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84CA4-368A-442D-9120-8BB30D5A14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17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84CA4-368A-442D-9120-8BB30D5A14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10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84CA4-368A-442D-9120-8BB30D5A14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59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84CA4-368A-442D-9120-8BB30D5A146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76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B270-994C-4CBE-F522-BE6F0C4FB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8ECD1-E70F-E802-D44D-7B3B8083D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B0133-2B29-CF39-CEF8-24952D9F8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F092-B8EF-4CA7-A4D0-1AD960A18D44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F69D9-81BA-E9EA-FE2F-CC77D9663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24323-D6ED-36DD-43E3-1115E18C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FBA4-06E7-47F3-A218-8F21AA4ED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8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D99A2-1AE1-A995-9103-0D65E122C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65C22C-048A-35D9-86E9-B5CB5E361C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B09A7-74B9-1EC5-792B-C6C82AF64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F092-B8EF-4CA7-A4D0-1AD960A18D44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DAFF8-4139-BA31-875C-88E0BEFE7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C70B0-9A9E-3CD6-9372-B1C228441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FBA4-06E7-47F3-A218-8F21AA4ED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09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BD823B-8879-52EE-199C-B0BBBDA940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D4EF8-616E-3AC6-F831-E0B20A533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C2331-C483-968E-4C0A-FFC7EA34B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F092-B8EF-4CA7-A4D0-1AD960A18D44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DC126-0A9B-75CD-BAD5-526505447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1F9FC-F465-8739-E53B-2D2CD1B8A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FBA4-06E7-47F3-A218-8F21AA4ED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56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C10F7-0685-DDAD-41F2-2561D918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659EE-E01D-C616-6F5A-53787CF9F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200BB-1C50-0189-C617-67F01819D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F092-B8EF-4CA7-A4D0-1AD960A18D44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7A2FE-A8B5-7815-FB6F-79E739DD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F6846-5EFB-6FA7-4228-4BA0F805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FBA4-06E7-47F3-A218-8F21AA4ED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97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D5822-D730-0AE9-911B-47AACE680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8D548-05D4-ADB2-871E-48AF4AE10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54DA8-1EFF-CBBC-F4AC-2784F799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F092-B8EF-4CA7-A4D0-1AD960A18D44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73991-5C56-4F49-FAA4-454D9FFE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0DC6F-2412-B99F-68A8-3A1102A02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FBA4-06E7-47F3-A218-8F21AA4ED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032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B65A5-BA66-40B2-60BD-7012BE95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69861-4541-2B4A-DC1D-9B2FEFC7C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E44C18-D884-F3D7-0444-E31601E59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8BEE5-2FC5-9327-E738-A2F510441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F092-B8EF-4CA7-A4D0-1AD960A18D44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4E05DA-0F12-E900-5D8E-5D9B400C8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547AC-A1FF-1622-A217-B51B17967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FBA4-06E7-47F3-A218-8F21AA4ED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0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3C91-1ACB-B565-DA2A-6E4A96FF4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F459D-DC1D-A457-B692-79528BB11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3C929-B96B-4975-F4BD-4A046F8B8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5AABBB-9084-F109-11C6-EC51317440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B40984-F03D-7922-EC17-12C22ACF0D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774F9D-22AB-57B4-9859-28CC953BF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F092-B8EF-4CA7-A4D0-1AD960A18D44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8626C-18A5-24BB-7DEA-9F44AF3C0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0C31B8-A41B-93A2-832E-2BF492997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FBA4-06E7-47F3-A218-8F21AA4ED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75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AFF61-ABF0-54E8-E99C-94BC786AE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CF11EE-F670-B248-2310-F7B4BE2C2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F092-B8EF-4CA7-A4D0-1AD960A18D44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F13B1F-211F-421F-681C-6F940546D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2E221-02C7-7BCB-325F-CA5BB97FF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FBA4-06E7-47F3-A218-8F21AA4ED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70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CD1FEC-8479-4176-963F-E08CA6BE5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F092-B8EF-4CA7-A4D0-1AD960A18D44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CE77D4-91D8-8C73-8EBC-D5F4993CA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391E5-CFB3-E8F1-7222-91628E155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FBA4-06E7-47F3-A218-8F21AA4ED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42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CC4AA-D7EC-5C51-DFBF-A8BE6CB2B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9F519-0EBE-3B8E-66C7-3AC5FD9F4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0249C-D810-5AC4-E3FB-C710BA890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01394-D8F4-1CE4-AF54-3E3BE1F14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F092-B8EF-4CA7-A4D0-1AD960A18D44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B7B3E5-CCE1-D723-A161-12CF7F99C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A7CB7-8E2B-DA4B-A4EF-0A66540E8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FBA4-06E7-47F3-A218-8F21AA4ED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30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B8616-6D9F-8E47-E5F3-7EDCA92DE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55BCFA-1519-567B-5E4A-F0A76D219E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47588-856D-DEAC-E0D3-B06256C25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1DEB9-AC80-283F-7355-58A01A750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F092-B8EF-4CA7-A4D0-1AD960A18D44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6061E-4D6F-C3EB-7058-5FFCEC28F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0B044-921A-EC54-2E04-2C404D17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FBA4-06E7-47F3-A218-8F21AA4ED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76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126E79-08BE-EBDF-6639-80196834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892BC-B8C8-B98E-2E2B-892D9A39A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EA7E8-650F-E524-2846-6E1C8E05BE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AF092-B8EF-4CA7-A4D0-1AD960A18D44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B502F-D5D7-99B7-549E-43D4DCA90A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4C887-29D4-CD2B-DC9D-AF564E7CD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EFBA4-06E7-47F3-A218-8F21AA4ED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5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C0233-2A57-0836-87E0-9D3CCBBEC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1041400"/>
            <a:ext cx="10058400" cy="2387600"/>
          </a:xfrm>
        </p:spPr>
        <p:txBody>
          <a:bodyPr>
            <a:noAutofit/>
          </a:bodyPr>
          <a:lstStyle/>
          <a:p>
            <a:r>
              <a:rPr lang="en-US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CBDC </a:t>
            </a:r>
            <a:r>
              <a:rPr lang="ko-KR" altLang="en-US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도입과 </a:t>
            </a:r>
            <a:b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지급수단</a:t>
            </a:r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유동자산 포트폴리오 변화</a:t>
            </a:r>
            <a:b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파일럿 설문 실험 결과</a:t>
            </a:r>
            <a:endParaRPr 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2A4009-6DE9-0619-1A93-363E093AC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25051"/>
            <a:ext cx="9144000" cy="1655762"/>
          </a:xfrm>
        </p:spPr>
        <p:txBody>
          <a:bodyPr>
            <a:noAutofit/>
          </a:bodyPr>
          <a:lstStyle/>
          <a:p>
            <a:r>
              <a:rPr lang="ko-KR" altLang="en-US" sz="2000" dirty="0">
                <a:latin typeface="+mn-ea"/>
              </a:rPr>
              <a:t>김덕규</a:t>
            </a:r>
            <a:r>
              <a:rPr lang="en-US" altLang="ko-KR" sz="2000" dirty="0">
                <a:latin typeface="+mn-ea"/>
              </a:rPr>
              <a:t>		</a:t>
            </a:r>
            <a:r>
              <a:rPr lang="ko-KR" altLang="en-US" sz="2000" dirty="0">
                <a:latin typeface="+mn-ea"/>
              </a:rPr>
              <a:t>권오익</a:t>
            </a:r>
            <a:r>
              <a:rPr lang="en-US" altLang="ko-KR" sz="2000" dirty="0">
                <a:latin typeface="+mn-ea"/>
              </a:rPr>
              <a:t>		</a:t>
            </a:r>
            <a:r>
              <a:rPr lang="ko-KR" altLang="en-US" sz="2000" dirty="0">
                <a:latin typeface="+mn-ea"/>
              </a:rPr>
              <a:t>이승덕</a:t>
            </a:r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성균관대</a:t>
            </a:r>
            <a:r>
              <a:rPr lang="en-US" altLang="ko-KR" sz="2000" dirty="0">
                <a:latin typeface="+mn-ea"/>
              </a:rPr>
              <a:t>	</a:t>
            </a:r>
            <a:r>
              <a:rPr lang="ko-KR" altLang="en-US" sz="2000" dirty="0">
                <a:latin typeface="+mn-ea"/>
              </a:rPr>
              <a:t>한국은행</a:t>
            </a:r>
            <a:r>
              <a:rPr lang="en-US" altLang="ko-KR" sz="2000" dirty="0">
                <a:latin typeface="+mn-ea"/>
              </a:rPr>
              <a:t>	</a:t>
            </a:r>
            <a:r>
              <a:rPr lang="ko-KR" altLang="en-US" sz="2000" dirty="0">
                <a:latin typeface="+mn-ea"/>
              </a:rPr>
              <a:t>성균관대</a:t>
            </a:r>
            <a:endParaRPr lang="en-US" altLang="ko-KR" sz="2000" dirty="0">
              <a:latin typeface="+mn-ea"/>
            </a:endParaRPr>
          </a:p>
          <a:p>
            <a:endParaRPr lang="en-US" sz="2000" dirty="0">
              <a:latin typeface="+mn-ea"/>
            </a:endParaRPr>
          </a:p>
          <a:p>
            <a:r>
              <a:rPr lang="en-US" sz="2000" dirty="0">
                <a:latin typeface="+mn-ea"/>
              </a:rPr>
              <a:t>2023</a:t>
            </a:r>
            <a:r>
              <a:rPr lang="ko-KR" altLang="en-US" sz="2000" dirty="0">
                <a:latin typeface="+mn-ea"/>
              </a:rPr>
              <a:t>년 </a:t>
            </a:r>
            <a:r>
              <a:rPr lang="en-US" altLang="ko-KR" sz="2000" dirty="0">
                <a:latin typeface="+mn-ea"/>
              </a:rPr>
              <a:t>8</a:t>
            </a:r>
            <a:r>
              <a:rPr lang="ko-KR" altLang="en-US" sz="2000" dirty="0">
                <a:latin typeface="+mn-ea"/>
              </a:rPr>
              <a:t>월 </a:t>
            </a:r>
            <a:r>
              <a:rPr lang="en-US" altLang="ko-KR" sz="2000" dirty="0">
                <a:latin typeface="+mn-ea"/>
              </a:rPr>
              <a:t>21</a:t>
            </a:r>
            <a:r>
              <a:rPr lang="ko-KR" altLang="en-US" sz="2000" dirty="0">
                <a:latin typeface="+mn-ea"/>
              </a:rPr>
              <a:t>일</a:t>
            </a:r>
            <a:endParaRPr 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1146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7CAE-7A43-0C41-66EC-F23B7131F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그룹 </a:t>
            </a:r>
            <a:r>
              <a:rPr lang="en-US" altLang="ko-KR" dirty="0"/>
              <a:t>3</a:t>
            </a:r>
            <a:r>
              <a:rPr lang="ko-KR" altLang="en-US" dirty="0"/>
              <a:t>에게 제공된 정보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C0F81-5AED-4BAE-3495-07C4504AA309}"/>
              </a:ext>
            </a:extLst>
          </p:cNvPr>
          <p:cNvSpPr txBox="1"/>
          <p:nvPr/>
        </p:nvSpPr>
        <p:spPr>
          <a:xfrm>
            <a:off x="935421" y="2126350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ea"/>
              </a:rPr>
              <a:t>CBDC </a:t>
            </a:r>
            <a:r>
              <a:rPr lang="ko-KR" altLang="en-US" sz="2800" dirty="0">
                <a:latin typeface="+mn-ea"/>
              </a:rPr>
              <a:t>어플</a:t>
            </a:r>
            <a:r>
              <a:rPr lang="en-US" altLang="ko-KR" sz="2800" dirty="0">
                <a:latin typeface="+mn-ea"/>
              </a:rPr>
              <a:t> </a:t>
            </a:r>
            <a:r>
              <a:rPr lang="ko-KR" altLang="en-US" sz="2800" dirty="0">
                <a:latin typeface="+mn-ea"/>
              </a:rPr>
              <a:t>화면</a:t>
            </a:r>
            <a:r>
              <a:rPr lang="en-US" altLang="ko-KR" sz="2800" dirty="0">
                <a:latin typeface="+mn-ea"/>
              </a:rPr>
              <a:t>+</a:t>
            </a:r>
            <a:r>
              <a:rPr lang="ko-KR" altLang="en-US" sz="2800" dirty="0">
                <a:latin typeface="+mn-ea"/>
              </a:rPr>
              <a:t>카드지갑</a:t>
            </a:r>
            <a:endParaRPr lang="en-US" altLang="ko-KR" sz="2800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+mn-ea"/>
              </a:rPr>
              <a:t>”</a:t>
            </a:r>
            <a:r>
              <a:rPr lang="ko-KR" altLang="en-US" sz="2800" dirty="0">
                <a:latin typeface="+mn-ea"/>
              </a:rPr>
              <a:t>은행 어플이나 간편결제 서비스처럼 사용합니다</a:t>
            </a:r>
            <a:r>
              <a:rPr lang="en-US" altLang="ko-KR" sz="2800" dirty="0">
                <a:latin typeface="+mn-ea"/>
              </a:rPr>
              <a:t>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+mn-ea"/>
              </a:rPr>
              <a:t>”</a:t>
            </a:r>
            <a:r>
              <a:rPr lang="ko-KR" altLang="en-US" sz="2800" dirty="0">
                <a:latin typeface="+mn-ea"/>
              </a:rPr>
              <a:t>현금</a:t>
            </a:r>
            <a:r>
              <a:rPr lang="en-US" altLang="ko-KR" sz="2800" dirty="0">
                <a:latin typeface="+mn-ea"/>
              </a:rPr>
              <a:t>(</a:t>
            </a:r>
            <a:r>
              <a:rPr lang="ko-KR" altLang="en-US" sz="2800" dirty="0">
                <a:latin typeface="+mn-ea"/>
              </a:rPr>
              <a:t>종이지폐</a:t>
            </a:r>
            <a:r>
              <a:rPr lang="en-US" altLang="ko-KR" sz="2800" dirty="0">
                <a:latin typeface="+mn-ea"/>
              </a:rPr>
              <a:t>)</a:t>
            </a:r>
            <a:r>
              <a:rPr lang="ko-KR" altLang="en-US" sz="2800" dirty="0">
                <a:latin typeface="+mn-ea"/>
              </a:rPr>
              <a:t>처럼 사용합니다</a:t>
            </a:r>
            <a:r>
              <a:rPr lang="en-US" altLang="ko-KR" sz="2800" dirty="0">
                <a:latin typeface="+mn-ea"/>
              </a:rPr>
              <a:t>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+mn-ea"/>
              </a:rPr>
              <a:t>”</a:t>
            </a:r>
            <a:r>
              <a:rPr lang="ko-KR" altLang="en-US" sz="2800" dirty="0">
                <a:latin typeface="+mn-ea"/>
              </a:rPr>
              <a:t>오프라인 </a:t>
            </a:r>
            <a:r>
              <a:rPr lang="en-US" altLang="ko-KR" sz="2800" dirty="0">
                <a:latin typeface="+mn-ea"/>
              </a:rPr>
              <a:t>CBDC</a:t>
            </a:r>
            <a:r>
              <a:rPr lang="ko-KR" altLang="en-US" sz="2800" dirty="0">
                <a:latin typeface="+mn-ea"/>
              </a:rPr>
              <a:t>는 카드로도 사용할 수 있습니다</a:t>
            </a:r>
            <a:r>
              <a:rPr lang="en-US" altLang="ko-KR" sz="2800" dirty="0">
                <a:latin typeface="+mn-ea"/>
              </a:rPr>
              <a:t>.”</a:t>
            </a:r>
            <a:endParaRPr lang="en-US" sz="2800" dirty="0">
              <a:latin typeface="+mn-ea"/>
            </a:endParaRPr>
          </a:p>
        </p:txBody>
      </p:sp>
      <p:pic>
        <p:nvPicPr>
          <p:cNvPr id="6" name="Content Placeholder 5" descr="A screen shot of a phone">
            <a:extLst>
              <a:ext uri="{FF2B5EF4-FFF2-40B4-BE49-F238E27FC236}">
                <a16:creationId xmlns:a16="http://schemas.microsoft.com/office/drawing/2014/main" id="{CBA47873-6CE5-82A0-2ABA-6F997F688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28" y="34230"/>
            <a:ext cx="4732608" cy="7350354"/>
          </a:xfrm>
        </p:spPr>
      </p:pic>
      <p:pic>
        <p:nvPicPr>
          <p:cNvPr id="11" name="Picture 10" descr="A screenshot of a phone">
            <a:extLst>
              <a:ext uri="{FF2B5EF4-FFF2-40B4-BE49-F238E27FC236}">
                <a16:creationId xmlns:a16="http://schemas.microsoft.com/office/drawing/2014/main" id="{8AE826BC-BDA1-7100-CD45-ABD90663C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28" y="-284055"/>
            <a:ext cx="4586460" cy="7350354"/>
          </a:xfrm>
          <a:prstGeom prst="rect">
            <a:avLst/>
          </a:prstGeom>
        </p:spPr>
      </p:pic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52667F5E-B30C-D10A-0394-41CB9DF8A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52" y="1378456"/>
            <a:ext cx="7729870" cy="547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BEA51-084C-1994-3B33-C5B1A7C1F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설문 구성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F5D67-1265-1B0A-43B3-4D3CD5A23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26966" cy="4883647"/>
          </a:xfrm>
        </p:spPr>
        <p:txBody>
          <a:bodyPr>
            <a:noAutofit/>
          </a:bodyPr>
          <a:lstStyle/>
          <a:p>
            <a:r>
              <a:rPr lang="en-US" altLang="ko-KR" dirty="0">
                <a:latin typeface="+mn-ea"/>
              </a:rPr>
              <a:t>SQ: </a:t>
            </a:r>
            <a:r>
              <a:rPr lang="ko-KR" altLang="en-US" dirty="0">
                <a:latin typeface="+mn-ea"/>
              </a:rPr>
              <a:t>쿼터 할당 및 </a:t>
            </a:r>
            <a:r>
              <a:rPr lang="ko-KR" altLang="en-US" dirty="0" err="1">
                <a:latin typeface="+mn-ea"/>
              </a:rPr>
              <a:t>스크리닝</a:t>
            </a:r>
            <a:endParaRPr lang="en-US" altLang="ko-KR" dirty="0">
              <a:latin typeface="+mn-ea"/>
            </a:endParaRPr>
          </a:p>
          <a:p>
            <a:r>
              <a:rPr lang="en-US" b="1" dirty="0">
                <a:latin typeface="+mn-ea"/>
              </a:rPr>
              <a:t>A: </a:t>
            </a:r>
            <a:r>
              <a:rPr lang="ko-KR" altLang="en-US" b="1" dirty="0">
                <a:latin typeface="+mn-ea"/>
              </a:rPr>
              <a:t>현금</a:t>
            </a:r>
            <a:r>
              <a:rPr lang="en-US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사용 및 지출 형태</a:t>
            </a:r>
            <a:endParaRPr lang="en-US" altLang="ko-KR" b="1" dirty="0">
              <a:latin typeface="+mn-ea"/>
            </a:endParaRPr>
          </a:p>
          <a:p>
            <a:r>
              <a:rPr lang="en-US" b="1" dirty="0">
                <a:latin typeface="+mn-ea"/>
              </a:rPr>
              <a:t>B: CBDC </a:t>
            </a:r>
            <a:r>
              <a:rPr lang="ko-KR" altLang="en-US" b="1" dirty="0">
                <a:latin typeface="+mn-ea"/>
              </a:rPr>
              <a:t>소개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예상되는 지출 형태</a:t>
            </a:r>
            <a:endParaRPr lang="en-US" altLang="ko-KR" b="1" dirty="0">
              <a:latin typeface="+mn-ea"/>
            </a:endParaRPr>
          </a:p>
          <a:p>
            <a:r>
              <a:rPr lang="en-US" dirty="0">
                <a:latin typeface="+mn-ea"/>
              </a:rPr>
              <a:t>C: </a:t>
            </a:r>
            <a:r>
              <a:rPr lang="ko-KR" altLang="en-US" dirty="0">
                <a:latin typeface="+mn-ea"/>
              </a:rPr>
              <a:t>민간은행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서비스업체의 대응</a:t>
            </a:r>
            <a:endParaRPr lang="en-US" altLang="ko-KR" dirty="0">
              <a:latin typeface="+mn-ea"/>
            </a:endParaRPr>
          </a:p>
          <a:p>
            <a:r>
              <a:rPr lang="en-US" dirty="0">
                <a:latin typeface="+mn-ea"/>
              </a:rPr>
              <a:t>D: </a:t>
            </a:r>
            <a:r>
              <a:rPr lang="ko-KR" altLang="en-US" dirty="0">
                <a:latin typeface="+mn-ea"/>
              </a:rPr>
              <a:t>기술기반 서비스 수용 태도</a:t>
            </a:r>
            <a:endParaRPr lang="en-US" altLang="ko-KR" dirty="0">
              <a:latin typeface="+mn-ea"/>
            </a:endParaRPr>
          </a:p>
          <a:p>
            <a:r>
              <a:rPr lang="en-US" dirty="0">
                <a:latin typeface="+mn-ea"/>
              </a:rPr>
              <a:t>E: </a:t>
            </a:r>
            <a:r>
              <a:rPr lang="ko-KR" altLang="en-US" dirty="0">
                <a:latin typeface="+mn-ea"/>
              </a:rPr>
              <a:t>은행</a:t>
            </a:r>
            <a:r>
              <a:rPr lang="en-US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서비스 이용 변화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F: </a:t>
            </a:r>
            <a:r>
              <a:rPr lang="ko-KR" altLang="en-US" dirty="0">
                <a:latin typeface="+mn-ea"/>
              </a:rPr>
              <a:t>개인정보보호 관심도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G: </a:t>
            </a:r>
            <a:r>
              <a:rPr lang="ko-KR" altLang="en-US" dirty="0">
                <a:latin typeface="+mn-ea"/>
              </a:rPr>
              <a:t>정부기관 및 정책에 대한 신뢰 및 선호</a:t>
            </a:r>
            <a:endParaRPr lang="en-US" altLang="ko-KR" dirty="0">
              <a:latin typeface="+mn-ea"/>
            </a:endParaRPr>
          </a:p>
          <a:p>
            <a:r>
              <a:rPr lang="en-US" dirty="0">
                <a:latin typeface="+mn-ea"/>
              </a:rPr>
              <a:t>H: </a:t>
            </a:r>
            <a:r>
              <a:rPr lang="ko-KR" altLang="en-US" dirty="0">
                <a:latin typeface="+mn-ea"/>
              </a:rPr>
              <a:t>기타선호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위험선호 </a:t>
            </a:r>
            <a:r>
              <a:rPr lang="en-US" altLang="ko-KR" dirty="0">
                <a:latin typeface="+mn-ea"/>
              </a:rPr>
              <a:t>+ </a:t>
            </a:r>
            <a:r>
              <a:rPr lang="ko-KR" altLang="en-US" dirty="0">
                <a:latin typeface="+mn-ea"/>
              </a:rPr>
              <a:t>시간선호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및 인구통계학적 특성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61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F05B3-0920-0F6F-F150-BE4D18615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설문 문항 일부</a:t>
            </a:r>
            <a:endParaRPr lang="en-US" dirty="0"/>
          </a:p>
        </p:txBody>
      </p:sp>
      <p:pic>
        <p:nvPicPr>
          <p:cNvPr id="9" name="Content Placeholder 8" descr="A screenshot of a computer">
            <a:extLst>
              <a:ext uri="{FF2B5EF4-FFF2-40B4-BE49-F238E27FC236}">
                <a16:creationId xmlns:a16="http://schemas.microsoft.com/office/drawing/2014/main" id="{8C438A4B-6924-4E5E-6756-36941D9BB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7269"/>
            <a:ext cx="11141808" cy="4695606"/>
          </a:xfrm>
        </p:spPr>
      </p:pic>
    </p:spTree>
    <p:extLst>
      <p:ext uri="{BB962C8B-B14F-4D97-AF65-F5344CB8AC3E}">
        <p14:creationId xmlns:p14="http://schemas.microsoft.com/office/powerpoint/2010/main" val="1323059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F05B3-0920-0F6F-F150-BE4D18615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설문 문항 일부</a:t>
            </a:r>
            <a:endParaRPr lang="en-US" dirty="0"/>
          </a:p>
        </p:txBody>
      </p:sp>
      <p:pic>
        <p:nvPicPr>
          <p:cNvPr id="7" name="Content Placeholder 6" descr="A screenshot of a computer">
            <a:extLst>
              <a:ext uri="{FF2B5EF4-FFF2-40B4-BE49-F238E27FC236}">
                <a16:creationId xmlns:a16="http://schemas.microsoft.com/office/drawing/2014/main" id="{31F8CBD0-CAFB-EC75-DC1E-BB8DD01C2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11" y="1392756"/>
            <a:ext cx="10633178" cy="5465244"/>
          </a:xfrm>
        </p:spPr>
      </p:pic>
    </p:spTree>
    <p:extLst>
      <p:ext uri="{BB962C8B-B14F-4D97-AF65-F5344CB8AC3E}">
        <p14:creationId xmlns:p14="http://schemas.microsoft.com/office/powerpoint/2010/main" val="3557049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F05B3-0920-0F6F-F150-BE4D18615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설문 문항 일부</a:t>
            </a:r>
            <a:endParaRPr lang="en-US" dirty="0"/>
          </a:p>
        </p:txBody>
      </p:sp>
      <p:pic>
        <p:nvPicPr>
          <p:cNvPr id="6" name="Content Placeholder 5" descr="A screenshot of a computer">
            <a:extLst>
              <a:ext uri="{FF2B5EF4-FFF2-40B4-BE49-F238E27FC236}">
                <a16:creationId xmlns:a16="http://schemas.microsoft.com/office/drawing/2014/main" id="{E912EB33-5D26-4AAB-6CDD-93D31AF31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014" y="1359081"/>
            <a:ext cx="8471971" cy="5578079"/>
          </a:xfrm>
        </p:spPr>
      </p:pic>
    </p:spTree>
    <p:extLst>
      <p:ext uri="{BB962C8B-B14F-4D97-AF65-F5344CB8AC3E}">
        <p14:creationId xmlns:p14="http://schemas.microsoft.com/office/powerpoint/2010/main" val="2175340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2C5C3-921E-8952-EA90-ED4CF2B25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설문 실험 시행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C0701-D0E2-6402-5CC2-231BEDAF4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설문조사업체 한국리서치 이용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조사기간 </a:t>
            </a:r>
            <a:r>
              <a:rPr lang="en-US" altLang="ko-KR" dirty="0"/>
              <a:t>: 2023/7/26—7/28</a:t>
            </a:r>
          </a:p>
          <a:p>
            <a:r>
              <a:rPr lang="ko-KR" altLang="en-US" dirty="0"/>
              <a:t>표본 </a:t>
            </a:r>
            <a:r>
              <a:rPr lang="en-US" altLang="ko-KR" dirty="0"/>
              <a:t>: 210</a:t>
            </a:r>
            <a:r>
              <a:rPr lang="ko-KR" altLang="en-US" dirty="0"/>
              <a:t>명 </a:t>
            </a:r>
            <a:r>
              <a:rPr lang="en-US" altLang="ko-KR" dirty="0"/>
              <a:t>(</a:t>
            </a:r>
            <a:r>
              <a:rPr lang="ko-KR" altLang="en-US" dirty="0"/>
              <a:t>각 그룹당 약</a:t>
            </a:r>
            <a:r>
              <a:rPr lang="en-US" altLang="ko-KR" dirty="0"/>
              <a:t> 40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인구통계학적 대표성에 맞게 모집</a:t>
            </a:r>
          </a:p>
        </p:txBody>
      </p:sp>
    </p:spTree>
    <p:extLst>
      <p:ext uri="{BB962C8B-B14F-4D97-AF65-F5344CB8AC3E}">
        <p14:creationId xmlns:p14="http://schemas.microsoft.com/office/powerpoint/2010/main" val="2808486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3E3B-1AD0-80AF-0C58-335C30EA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현금 사용 이유 </a:t>
            </a:r>
            <a:r>
              <a:rPr lang="en-US" altLang="ko-KR" dirty="0"/>
              <a:t>(1</a:t>
            </a:r>
            <a:r>
              <a:rPr lang="ko-KR" altLang="en-US" dirty="0"/>
              <a:t>순위</a:t>
            </a:r>
            <a:r>
              <a:rPr lang="en-US" altLang="ko-KR" dirty="0"/>
              <a:t>)</a:t>
            </a: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ED6EFDD-3FFE-FF9D-94B5-353D3E4B2C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8148982"/>
              </p:ext>
            </p:extLst>
          </p:nvPr>
        </p:nvGraphicFramePr>
        <p:xfrm>
          <a:off x="838200" y="1600200"/>
          <a:ext cx="10850565" cy="420560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67008437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520103672"/>
                    </a:ext>
                  </a:extLst>
                </a:gridCol>
                <a:gridCol w="798513">
                  <a:extLst>
                    <a:ext uri="{9D8B030D-6E8A-4147-A177-3AD203B41FA5}">
                      <a16:colId xmlns:a16="http://schemas.microsoft.com/office/drawing/2014/main" val="211018974"/>
                    </a:ext>
                  </a:extLst>
                </a:gridCol>
                <a:gridCol w="798513">
                  <a:extLst>
                    <a:ext uri="{9D8B030D-6E8A-4147-A177-3AD203B41FA5}">
                      <a16:colId xmlns:a16="http://schemas.microsoft.com/office/drawing/2014/main" val="2678486449"/>
                    </a:ext>
                  </a:extLst>
                </a:gridCol>
                <a:gridCol w="798513">
                  <a:extLst>
                    <a:ext uri="{9D8B030D-6E8A-4147-A177-3AD203B41FA5}">
                      <a16:colId xmlns:a16="http://schemas.microsoft.com/office/drawing/2014/main" val="80492244"/>
                    </a:ext>
                  </a:extLst>
                </a:gridCol>
                <a:gridCol w="798513">
                  <a:extLst>
                    <a:ext uri="{9D8B030D-6E8A-4147-A177-3AD203B41FA5}">
                      <a16:colId xmlns:a16="http://schemas.microsoft.com/office/drawing/2014/main" val="1257534834"/>
                    </a:ext>
                  </a:extLst>
                </a:gridCol>
                <a:gridCol w="798513">
                  <a:extLst>
                    <a:ext uri="{9D8B030D-6E8A-4147-A177-3AD203B41FA5}">
                      <a16:colId xmlns:a16="http://schemas.microsoft.com/office/drawing/2014/main" val="3114252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effectLst/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Group1</a:t>
                      </a:r>
                      <a:endParaRPr lang="en-US" sz="16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Group2</a:t>
                      </a:r>
                      <a:endParaRPr lang="en-US" sz="16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Group3</a:t>
                      </a:r>
                      <a:endParaRPr lang="en-US" sz="16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Group4</a:t>
                      </a:r>
                      <a:endParaRPr lang="en-US" sz="16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Group5</a:t>
                      </a:r>
                      <a:endParaRPr lang="en-US" sz="16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14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u="none" strike="noStrike" dirty="0" err="1">
                          <a:effectLst/>
                          <a:latin typeface="+mn-ea"/>
                          <a:ea typeface="+mn-ea"/>
                        </a:rPr>
                        <a:t>사례수</a:t>
                      </a:r>
                      <a:r>
                        <a:rPr lang="ko-KR" altLang="en-US" sz="105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b="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50" b="0" u="none" strike="noStrike" dirty="0">
                          <a:effectLst/>
                          <a:latin typeface="+mn-ea"/>
                          <a:ea typeface="+mn-ea"/>
                        </a:rPr>
                        <a:t>명</a:t>
                      </a:r>
                      <a:r>
                        <a:rPr lang="en-US" altLang="ko-KR" sz="1050" b="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effectLst/>
                          <a:latin typeface="+mn-ea"/>
                          <a:ea typeface="+mn-ea"/>
                        </a:rPr>
                        <a:t>210</a:t>
                      </a:r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effectLst/>
                          <a:latin typeface="+mn-ea"/>
                          <a:ea typeface="+mn-ea"/>
                        </a:rPr>
                        <a:t>43</a:t>
                      </a:r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effectLst/>
                          <a:latin typeface="+mn-ea"/>
                          <a:ea typeface="+mn-ea"/>
                        </a:rPr>
                        <a:t>42</a:t>
                      </a:r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effectLst/>
                          <a:latin typeface="+mn-ea"/>
                          <a:ea typeface="+mn-ea"/>
                        </a:rPr>
                        <a:t>41</a:t>
                      </a:r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effectLst/>
                          <a:latin typeface="+mn-ea"/>
                          <a:ea typeface="+mn-ea"/>
                        </a:rPr>
                        <a:t>42</a:t>
                      </a:r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effectLst/>
                          <a:latin typeface="+mn-ea"/>
                          <a:ea typeface="+mn-ea"/>
                        </a:rPr>
                        <a:t>42</a:t>
                      </a:r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572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u="none" strike="noStrike" dirty="0">
                          <a:effectLst/>
                          <a:latin typeface="+mn-ea"/>
                          <a:ea typeface="+mn-ea"/>
                        </a:rPr>
                        <a:t>축의금</a:t>
                      </a:r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u="none" strike="noStrike" dirty="0">
                          <a:effectLst/>
                          <a:latin typeface="+mn-ea"/>
                          <a:ea typeface="+mn-ea"/>
                        </a:rPr>
                        <a:t>조의금 등 경조사비</a:t>
                      </a:r>
                      <a:endParaRPr lang="ko-KR" altLang="en-US" sz="16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34%</a:t>
                      </a:r>
                      <a:endParaRPr lang="en-US" sz="16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  <a:latin typeface="+mn-ea"/>
                          <a:ea typeface="+mn-ea"/>
                        </a:rPr>
                        <a:t>30%</a:t>
                      </a:r>
                      <a:endParaRPr lang="en-US" sz="16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  <a:latin typeface="+mn-ea"/>
                          <a:ea typeface="+mn-ea"/>
                        </a:rPr>
                        <a:t>26%</a:t>
                      </a:r>
                      <a:endParaRPr lang="en-US" sz="16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  <a:latin typeface="+mn-ea"/>
                          <a:ea typeface="+mn-ea"/>
                        </a:rPr>
                        <a:t>37%</a:t>
                      </a:r>
                      <a:endParaRPr lang="en-US" sz="16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  <a:latin typeface="+mn-ea"/>
                          <a:ea typeface="+mn-ea"/>
                        </a:rPr>
                        <a:t>31%</a:t>
                      </a:r>
                      <a:endParaRPr lang="en-US" sz="16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  <a:latin typeface="+mn-ea"/>
                          <a:ea typeface="+mn-ea"/>
                        </a:rPr>
                        <a:t>48%</a:t>
                      </a:r>
                      <a:endParaRPr lang="en-US" sz="16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8615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u="none" strike="noStrike" dirty="0">
                          <a:effectLst/>
                          <a:latin typeface="+mn-ea"/>
                          <a:ea typeface="+mn-ea"/>
                        </a:rPr>
                        <a:t>부모</a:t>
                      </a:r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0" u="none" strike="noStrike" dirty="0">
                          <a:effectLst/>
                          <a:latin typeface="+mn-ea"/>
                          <a:ea typeface="+mn-ea"/>
                        </a:rPr>
                        <a:t>자녀</a:t>
                      </a:r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0" u="none" strike="noStrike" dirty="0">
                          <a:effectLst/>
                          <a:latin typeface="+mn-ea"/>
                          <a:ea typeface="+mn-ea"/>
                        </a:rPr>
                        <a:t>친척에게 용돈 전달</a:t>
                      </a:r>
                      <a:endParaRPr lang="ko-KR" altLang="en-US" sz="16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20%</a:t>
                      </a:r>
                      <a:endParaRPr lang="en-US" sz="16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  <a:latin typeface="+mn-ea"/>
                          <a:ea typeface="+mn-ea"/>
                        </a:rPr>
                        <a:t>14%</a:t>
                      </a:r>
                      <a:endParaRPr lang="en-US" sz="16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  <a:latin typeface="+mn-ea"/>
                          <a:ea typeface="+mn-ea"/>
                        </a:rPr>
                        <a:t>26%</a:t>
                      </a:r>
                      <a:endParaRPr lang="en-US" sz="16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  <a:latin typeface="+mn-ea"/>
                          <a:ea typeface="+mn-ea"/>
                        </a:rPr>
                        <a:t>12%</a:t>
                      </a:r>
                      <a:endParaRPr lang="en-US" sz="16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  <a:latin typeface="+mn-ea"/>
                          <a:ea typeface="+mn-ea"/>
                        </a:rPr>
                        <a:t>26%</a:t>
                      </a:r>
                      <a:endParaRPr lang="en-US" sz="16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  <a:latin typeface="+mn-ea"/>
                          <a:ea typeface="+mn-ea"/>
                        </a:rPr>
                        <a:t>19%</a:t>
                      </a:r>
                      <a:endParaRPr lang="en-US" sz="16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251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u="none" strike="noStrike" dirty="0">
                          <a:effectLst/>
                          <a:latin typeface="+mn-ea"/>
                          <a:ea typeface="+mn-ea"/>
                        </a:rPr>
                        <a:t>재래시장</a:t>
                      </a:r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u="none" strike="noStrike" dirty="0">
                          <a:effectLst/>
                          <a:latin typeface="+mn-ea"/>
                          <a:ea typeface="+mn-ea"/>
                        </a:rPr>
                        <a:t>아파트 </a:t>
                      </a:r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600" b="0" u="none" strike="noStrike" dirty="0">
                          <a:effectLst/>
                          <a:latin typeface="+mn-ea"/>
                          <a:ea typeface="+mn-ea"/>
                        </a:rPr>
                        <a:t>일장 등</a:t>
                      </a:r>
                      <a:endParaRPr lang="ko-KR" altLang="en-US" sz="16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16%</a:t>
                      </a:r>
                      <a:endParaRPr lang="en-US" sz="16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  <a:latin typeface="+mn-ea"/>
                          <a:ea typeface="+mn-ea"/>
                        </a:rPr>
                        <a:t>21%</a:t>
                      </a:r>
                      <a:endParaRPr lang="en-US" sz="16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  <a:latin typeface="+mn-ea"/>
                          <a:ea typeface="+mn-ea"/>
                        </a:rPr>
                        <a:t>12%</a:t>
                      </a:r>
                      <a:endParaRPr lang="en-US" sz="16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  <a:latin typeface="+mn-ea"/>
                          <a:ea typeface="+mn-ea"/>
                        </a:rPr>
                        <a:t>15%</a:t>
                      </a:r>
                      <a:endParaRPr lang="en-US" sz="16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  <a:latin typeface="+mn-ea"/>
                          <a:ea typeface="+mn-ea"/>
                        </a:rPr>
                        <a:t>19%</a:t>
                      </a:r>
                      <a:endParaRPr lang="en-US" sz="16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  <a:latin typeface="+mn-ea"/>
                          <a:ea typeface="+mn-ea"/>
                        </a:rPr>
                        <a:t>12%</a:t>
                      </a:r>
                      <a:endParaRPr lang="en-US" sz="16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606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u="none" strike="noStrike" dirty="0">
                          <a:effectLst/>
                          <a:latin typeface="+mn-ea"/>
                          <a:ea typeface="+mn-ea"/>
                        </a:rPr>
                        <a:t>현금 </a:t>
                      </a:r>
                      <a:r>
                        <a:rPr lang="ko-KR" altLang="en-US" sz="1600" b="0" u="none" strike="noStrike" dirty="0" err="1">
                          <a:effectLst/>
                          <a:latin typeface="+mn-ea"/>
                          <a:ea typeface="+mn-ea"/>
                        </a:rPr>
                        <a:t>결제시</a:t>
                      </a:r>
                      <a:r>
                        <a:rPr lang="ko-KR" altLang="en-US" sz="1600" b="0" u="none" strike="noStrike" dirty="0">
                          <a:effectLst/>
                          <a:latin typeface="+mn-ea"/>
                          <a:ea typeface="+mn-ea"/>
                        </a:rPr>
                        <a:t> 할인 서비스가 있을 경우 </a:t>
                      </a:r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0" u="none" strike="noStrike" dirty="0">
                          <a:effectLst/>
                          <a:latin typeface="+mn-ea"/>
                          <a:ea typeface="+mn-ea"/>
                        </a:rPr>
                        <a:t>예</a:t>
                      </a:r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600" b="0" u="none" strike="noStrike" dirty="0" err="1">
                          <a:effectLst/>
                          <a:latin typeface="+mn-ea"/>
                          <a:ea typeface="+mn-ea"/>
                        </a:rPr>
                        <a:t>옷가게</a:t>
                      </a:r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u="none" strike="noStrike" dirty="0" err="1">
                          <a:effectLst/>
                          <a:latin typeface="+mn-ea"/>
                          <a:ea typeface="+mn-ea"/>
                        </a:rPr>
                        <a:t>네일아트</a:t>
                      </a:r>
                      <a:r>
                        <a:rPr lang="ko-KR" altLang="en-US" sz="1600" b="0" u="none" strike="noStrike" dirty="0">
                          <a:effectLst/>
                          <a:latin typeface="+mn-ea"/>
                          <a:ea typeface="+mn-ea"/>
                        </a:rPr>
                        <a:t> 등</a:t>
                      </a:r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6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14%</a:t>
                      </a:r>
                      <a:endParaRPr lang="en-US" sz="16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  <a:latin typeface="+mn-ea"/>
                          <a:ea typeface="+mn-ea"/>
                        </a:rPr>
                        <a:t>14%</a:t>
                      </a:r>
                      <a:endParaRPr lang="en-US" sz="16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  <a:latin typeface="+mn-ea"/>
                          <a:ea typeface="+mn-ea"/>
                        </a:rPr>
                        <a:t>17%</a:t>
                      </a:r>
                      <a:endParaRPr lang="en-US" sz="16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  <a:latin typeface="+mn-ea"/>
                          <a:ea typeface="+mn-ea"/>
                        </a:rPr>
                        <a:t>20%</a:t>
                      </a:r>
                      <a:endParaRPr lang="en-US" sz="16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  <a:latin typeface="+mn-ea"/>
                          <a:ea typeface="+mn-ea"/>
                        </a:rPr>
                        <a:t>12%</a:t>
                      </a:r>
                      <a:endParaRPr lang="en-US" sz="16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  <a:latin typeface="+mn-ea"/>
                          <a:ea typeface="+mn-ea"/>
                        </a:rPr>
                        <a:t>7%</a:t>
                      </a:r>
                      <a:endParaRPr lang="en-US" sz="16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9503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b="0" u="none" strike="noStrike" dirty="0">
                          <a:effectLst/>
                          <a:latin typeface="+mn-ea"/>
                          <a:ea typeface="+mn-ea"/>
                        </a:rPr>
                        <a:t>천원 이하의 소액결제 를 할 때</a:t>
                      </a:r>
                      <a:endParaRPr lang="ko-KR" altLang="en-US" sz="16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8%</a:t>
                      </a:r>
                      <a:endParaRPr lang="en-US" sz="16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  <a:latin typeface="+mn-ea"/>
                          <a:ea typeface="+mn-ea"/>
                        </a:rPr>
                        <a:t>14%</a:t>
                      </a:r>
                      <a:endParaRPr lang="en-US" sz="16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  <a:latin typeface="+mn-ea"/>
                          <a:ea typeface="+mn-ea"/>
                        </a:rPr>
                        <a:t>10%</a:t>
                      </a:r>
                      <a:endParaRPr lang="en-US" sz="16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  <a:latin typeface="+mn-ea"/>
                          <a:ea typeface="+mn-ea"/>
                        </a:rPr>
                        <a:t>5%</a:t>
                      </a:r>
                      <a:endParaRPr lang="en-US" sz="16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  <a:latin typeface="+mn-ea"/>
                          <a:ea typeface="+mn-ea"/>
                        </a:rPr>
                        <a:t>5%</a:t>
                      </a:r>
                      <a:endParaRPr lang="en-US" sz="16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  <a:latin typeface="+mn-ea"/>
                          <a:ea typeface="+mn-ea"/>
                        </a:rPr>
                        <a:t>5%</a:t>
                      </a:r>
                      <a:endParaRPr lang="en-US" sz="16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325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u="none" strike="noStrike" dirty="0">
                          <a:effectLst/>
                          <a:latin typeface="+mn-ea"/>
                          <a:ea typeface="+mn-ea"/>
                        </a:rPr>
                        <a:t>종교기관 헌금</a:t>
                      </a:r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1600" b="0" u="none" strike="noStrike" dirty="0">
                          <a:effectLst/>
                          <a:latin typeface="+mn-ea"/>
                          <a:ea typeface="+mn-ea"/>
                        </a:rPr>
                        <a:t>봉헌</a:t>
                      </a:r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1600" b="0" u="none" strike="noStrike" dirty="0">
                          <a:effectLst/>
                          <a:latin typeface="+mn-ea"/>
                          <a:ea typeface="+mn-ea"/>
                        </a:rPr>
                        <a:t>공양 혹은 자선행사 기부</a:t>
                      </a:r>
                      <a:endParaRPr lang="ko-KR" altLang="en-US" sz="16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5%</a:t>
                      </a:r>
                      <a:endParaRPr lang="en-US" sz="16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  <a:latin typeface="+mn-ea"/>
                          <a:ea typeface="+mn-ea"/>
                        </a:rPr>
                        <a:t>0%</a:t>
                      </a:r>
                      <a:endParaRPr lang="en-US" sz="16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  <a:latin typeface="+mn-ea"/>
                          <a:ea typeface="+mn-ea"/>
                        </a:rPr>
                        <a:t>10%</a:t>
                      </a:r>
                      <a:endParaRPr lang="en-US" sz="16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  <a:latin typeface="+mn-ea"/>
                          <a:ea typeface="+mn-ea"/>
                        </a:rPr>
                        <a:t>7%</a:t>
                      </a:r>
                      <a:endParaRPr lang="en-US" sz="16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  <a:latin typeface="+mn-ea"/>
                          <a:ea typeface="+mn-ea"/>
                        </a:rPr>
                        <a:t>2%</a:t>
                      </a:r>
                      <a:endParaRPr lang="en-US" sz="16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  <a:latin typeface="+mn-ea"/>
                          <a:ea typeface="+mn-ea"/>
                        </a:rPr>
                        <a:t>7%</a:t>
                      </a:r>
                      <a:endParaRPr lang="en-US" sz="16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5288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u="none" strike="noStrike" dirty="0">
                          <a:effectLst/>
                          <a:latin typeface="+mn-ea"/>
                          <a:ea typeface="+mn-ea"/>
                        </a:rPr>
                        <a:t>통신</a:t>
                      </a:r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0" u="none" strike="noStrike" dirty="0">
                          <a:effectLst/>
                          <a:latin typeface="+mn-ea"/>
                          <a:ea typeface="+mn-ea"/>
                        </a:rPr>
                        <a:t>전산이 상시</a:t>
                      </a:r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0" u="none" strike="noStrike" dirty="0">
                          <a:effectLst/>
                          <a:latin typeface="+mn-ea"/>
                          <a:ea typeface="+mn-ea"/>
                        </a:rPr>
                        <a:t>일시적으로 불가능한 지역 혹은 재난상황</a:t>
                      </a:r>
                      <a:endParaRPr lang="ko-KR" altLang="en-US" sz="16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2%</a:t>
                      </a:r>
                      <a:endParaRPr lang="en-US" sz="16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  <a:latin typeface="+mn-ea"/>
                          <a:ea typeface="+mn-ea"/>
                        </a:rPr>
                        <a:t>2%</a:t>
                      </a:r>
                      <a:endParaRPr lang="en-US" sz="16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  <a:latin typeface="+mn-ea"/>
                          <a:ea typeface="+mn-ea"/>
                        </a:rPr>
                        <a:t>0%</a:t>
                      </a:r>
                      <a:endParaRPr lang="en-US" sz="16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  <a:latin typeface="+mn-ea"/>
                          <a:ea typeface="+mn-ea"/>
                        </a:rPr>
                        <a:t>5%</a:t>
                      </a:r>
                      <a:endParaRPr lang="en-US" sz="16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  <a:latin typeface="+mn-ea"/>
                          <a:ea typeface="+mn-ea"/>
                        </a:rPr>
                        <a:t>0%</a:t>
                      </a:r>
                      <a:endParaRPr lang="en-US" sz="16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  <a:latin typeface="+mn-ea"/>
                          <a:ea typeface="+mn-ea"/>
                        </a:rPr>
                        <a:t>2%</a:t>
                      </a:r>
                      <a:endParaRPr lang="en-US" sz="16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5578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u="none" strike="noStrike" dirty="0" err="1">
                          <a:effectLst/>
                          <a:latin typeface="+mn-ea"/>
                          <a:ea typeface="+mn-ea"/>
                        </a:rPr>
                        <a:t>개인레슨비</a:t>
                      </a:r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u="none" strike="noStrike" dirty="0">
                          <a:effectLst/>
                          <a:latin typeface="+mn-ea"/>
                          <a:ea typeface="+mn-ea"/>
                        </a:rPr>
                        <a:t>과외비 등</a:t>
                      </a:r>
                      <a:endParaRPr lang="ko-KR" altLang="en-US" sz="16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1%</a:t>
                      </a:r>
                      <a:endParaRPr lang="en-US" sz="16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  <a:latin typeface="+mn-ea"/>
                          <a:ea typeface="+mn-ea"/>
                        </a:rPr>
                        <a:t>5%</a:t>
                      </a:r>
                      <a:endParaRPr lang="en-US" sz="16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  <a:latin typeface="+mn-ea"/>
                          <a:ea typeface="+mn-ea"/>
                        </a:rPr>
                        <a:t>0%</a:t>
                      </a:r>
                      <a:endParaRPr lang="en-US" sz="16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  <a:latin typeface="+mn-ea"/>
                          <a:ea typeface="+mn-ea"/>
                        </a:rPr>
                        <a:t>0%</a:t>
                      </a:r>
                      <a:endParaRPr lang="en-US" sz="16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  <a:latin typeface="+mn-ea"/>
                          <a:ea typeface="+mn-ea"/>
                        </a:rPr>
                        <a:t>2%</a:t>
                      </a:r>
                      <a:endParaRPr lang="en-US" sz="16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effectLst/>
                          <a:latin typeface="+mn-ea"/>
                          <a:ea typeface="+mn-ea"/>
                        </a:rPr>
                        <a:t>0%</a:t>
                      </a:r>
                      <a:endParaRPr lang="en-US" sz="16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5875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 거래 기록이 남는 것이 꺼려지는 상황 </a:t>
                      </a:r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예</a:t>
                      </a:r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모텔 숙박</a:t>
                      </a:r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성인용품</a:t>
                      </a:r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정신과 진료</a:t>
                      </a:r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성형수술 등</a:t>
                      </a:r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0%</a:t>
                      </a:r>
                      <a:endParaRPr lang="en-US" sz="16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0%</a:t>
                      </a:r>
                      <a:endParaRPr lang="en-US" sz="16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0%</a:t>
                      </a:r>
                      <a:endParaRPr lang="en-US" sz="16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0%</a:t>
                      </a:r>
                      <a:endParaRPr lang="en-US" sz="16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2%</a:t>
                      </a:r>
                      <a:endParaRPr lang="en-US" sz="16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0%</a:t>
                      </a:r>
                      <a:endParaRPr lang="en-US" sz="16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186464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F1FC890-E486-D4A7-480D-8B8C2AEC2DCF}"/>
              </a:ext>
            </a:extLst>
          </p:cNvPr>
          <p:cNvSpPr txBox="1"/>
          <p:nvPr/>
        </p:nvSpPr>
        <p:spPr>
          <a:xfrm>
            <a:off x="838200" y="6019800"/>
            <a:ext cx="1074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50% </a:t>
            </a:r>
            <a:r>
              <a:rPr lang="ko-KR" altLang="en-US" dirty="0"/>
              <a:t>이상의 현금은 경조사비</a:t>
            </a:r>
            <a:r>
              <a:rPr lang="en-US" altLang="ko-KR" dirty="0"/>
              <a:t>/</a:t>
            </a:r>
            <a:r>
              <a:rPr lang="ko-KR" altLang="en-US" dirty="0"/>
              <a:t>용돈전달 등의 </a:t>
            </a:r>
            <a:r>
              <a:rPr lang="en-US" altLang="ko-KR" dirty="0"/>
              <a:t>transfer</a:t>
            </a:r>
            <a:r>
              <a:rPr lang="ko-KR" altLang="en-US" dirty="0"/>
              <a:t>를 위해 사용</a:t>
            </a:r>
            <a:r>
              <a:rPr lang="en-US" altLang="ko-KR" dirty="0">
                <a:sym typeface="Wingdings" panose="05000000000000000000" pitchFamily="2" charset="2"/>
              </a:rPr>
              <a:t> CBDC</a:t>
            </a:r>
            <a:r>
              <a:rPr lang="ko-KR" altLang="en-US" dirty="0">
                <a:sym typeface="Wingdings" panose="05000000000000000000" pitchFamily="2" charset="2"/>
              </a:rPr>
              <a:t>가 대체할 수 있는 기능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Privacy</a:t>
            </a:r>
            <a:r>
              <a:rPr lang="ko-KR" altLang="en-US" dirty="0"/>
              <a:t>에 대한 염려 때문에 현금을 사용하는 것이 </a:t>
            </a:r>
            <a:r>
              <a:rPr lang="en-US" altLang="ko-KR" dirty="0"/>
              <a:t>1</a:t>
            </a:r>
            <a:r>
              <a:rPr lang="ko-KR" altLang="en-US" dirty="0"/>
              <a:t>순위 사유인 경우는 거의 없음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8019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3E3B-1AD0-80AF-0C58-335C30EA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현금 사용 이유 </a:t>
            </a:r>
            <a:r>
              <a:rPr lang="en-US" altLang="ko-KR" dirty="0"/>
              <a:t>(1+2+3</a:t>
            </a:r>
            <a:r>
              <a:rPr lang="ko-KR" altLang="en-US" dirty="0"/>
              <a:t>순위</a:t>
            </a:r>
            <a:r>
              <a:rPr lang="en-US" altLang="ko-KR" dirty="0"/>
              <a:t>)</a:t>
            </a: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ED6EFDD-3FFE-FF9D-94B5-353D3E4B2C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9329989"/>
              </p:ext>
            </p:extLst>
          </p:nvPr>
        </p:nvGraphicFramePr>
        <p:xfrm>
          <a:off x="838200" y="1600200"/>
          <a:ext cx="10850565" cy="420560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67008437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520103672"/>
                    </a:ext>
                  </a:extLst>
                </a:gridCol>
                <a:gridCol w="798513">
                  <a:extLst>
                    <a:ext uri="{9D8B030D-6E8A-4147-A177-3AD203B41FA5}">
                      <a16:colId xmlns:a16="http://schemas.microsoft.com/office/drawing/2014/main" val="211018974"/>
                    </a:ext>
                  </a:extLst>
                </a:gridCol>
                <a:gridCol w="798513">
                  <a:extLst>
                    <a:ext uri="{9D8B030D-6E8A-4147-A177-3AD203B41FA5}">
                      <a16:colId xmlns:a16="http://schemas.microsoft.com/office/drawing/2014/main" val="2678486449"/>
                    </a:ext>
                  </a:extLst>
                </a:gridCol>
                <a:gridCol w="798513">
                  <a:extLst>
                    <a:ext uri="{9D8B030D-6E8A-4147-A177-3AD203B41FA5}">
                      <a16:colId xmlns:a16="http://schemas.microsoft.com/office/drawing/2014/main" val="80492244"/>
                    </a:ext>
                  </a:extLst>
                </a:gridCol>
                <a:gridCol w="798513">
                  <a:extLst>
                    <a:ext uri="{9D8B030D-6E8A-4147-A177-3AD203B41FA5}">
                      <a16:colId xmlns:a16="http://schemas.microsoft.com/office/drawing/2014/main" val="1257534834"/>
                    </a:ext>
                  </a:extLst>
                </a:gridCol>
                <a:gridCol w="798513">
                  <a:extLst>
                    <a:ext uri="{9D8B030D-6E8A-4147-A177-3AD203B41FA5}">
                      <a16:colId xmlns:a16="http://schemas.microsoft.com/office/drawing/2014/main" val="3114252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effectLst/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Group1</a:t>
                      </a:r>
                      <a:endParaRPr lang="en-US" sz="16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Group2</a:t>
                      </a:r>
                      <a:endParaRPr lang="en-US" sz="16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Group3</a:t>
                      </a:r>
                      <a:endParaRPr lang="en-US" sz="16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Group4</a:t>
                      </a:r>
                      <a:endParaRPr lang="en-US" sz="16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Group5</a:t>
                      </a:r>
                      <a:endParaRPr lang="en-US" sz="16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14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u="none" strike="noStrike" dirty="0" err="1">
                          <a:effectLst/>
                          <a:latin typeface="+mn-ea"/>
                          <a:ea typeface="+mn-ea"/>
                        </a:rPr>
                        <a:t>사례수</a:t>
                      </a:r>
                      <a:r>
                        <a:rPr lang="ko-KR" altLang="en-US" sz="105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b="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50" b="0" u="none" strike="noStrike" dirty="0">
                          <a:effectLst/>
                          <a:latin typeface="+mn-ea"/>
                          <a:ea typeface="+mn-ea"/>
                        </a:rPr>
                        <a:t>명</a:t>
                      </a:r>
                      <a:r>
                        <a:rPr lang="en-US" altLang="ko-KR" sz="1050" b="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effectLst/>
                          <a:latin typeface="+mn-ea"/>
                          <a:ea typeface="+mn-ea"/>
                        </a:rPr>
                        <a:t>210</a:t>
                      </a:r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effectLst/>
                          <a:latin typeface="+mn-ea"/>
                          <a:ea typeface="+mn-ea"/>
                        </a:rPr>
                        <a:t>43</a:t>
                      </a:r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effectLst/>
                          <a:latin typeface="+mn-ea"/>
                          <a:ea typeface="+mn-ea"/>
                        </a:rPr>
                        <a:t>42</a:t>
                      </a:r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effectLst/>
                          <a:latin typeface="+mn-ea"/>
                          <a:ea typeface="+mn-ea"/>
                        </a:rPr>
                        <a:t>41</a:t>
                      </a:r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effectLst/>
                          <a:latin typeface="+mn-ea"/>
                          <a:ea typeface="+mn-ea"/>
                        </a:rPr>
                        <a:t>42</a:t>
                      </a:r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effectLst/>
                          <a:latin typeface="+mn-ea"/>
                          <a:ea typeface="+mn-ea"/>
                        </a:rPr>
                        <a:t>42</a:t>
                      </a:r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572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축의금</a:t>
                      </a:r>
                      <a:r>
                        <a:rPr lang="en-US" altLang="ko-KR" sz="1600" b="0" i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조의금 등 경조사비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n-ea"/>
                          <a:ea typeface="+mn-ea"/>
                        </a:rPr>
                        <a:t>75%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n-ea"/>
                          <a:ea typeface="+mn-ea"/>
                        </a:rPr>
                        <a:t>74%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n-ea"/>
                          <a:ea typeface="+mn-ea"/>
                        </a:rPr>
                        <a:t>71%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n-ea"/>
                          <a:ea typeface="+mn-ea"/>
                        </a:rPr>
                        <a:t>78%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n-ea"/>
                          <a:ea typeface="+mn-ea"/>
                        </a:rPr>
                        <a:t>74%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n-ea"/>
                          <a:ea typeface="+mn-ea"/>
                        </a:rPr>
                        <a:t>79%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8615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부모</a:t>
                      </a:r>
                      <a:r>
                        <a:rPr lang="en-US" altLang="ko-KR" sz="1600" b="0" i="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자녀</a:t>
                      </a:r>
                      <a:r>
                        <a:rPr lang="en-US" altLang="ko-KR" sz="1600" b="0" i="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친척에게 용돈 전달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effectLst/>
                          <a:latin typeface="+mn-ea"/>
                          <a:ea typeface="+mn-ea"/>
                        </a:rPr>
                        <a:t>54%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n-ea"/>
                          <a:ea typeface="+mn-ea"/>
                        </a:rPr>
                        <a:t>47%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n-ea"/>
                          <a:ea typeface="+mn-ea"/>
                        </a:rPr>
                        <a:t>60%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n-ea"/>
                          <a:ea typeface="+mn-ea"/>
                        </a:rPr>
                        <a:t>41%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n-ea"/>
                          <a:ea typeface="+mn-ea"/>
                        </a:rPr>
                        <a:t>64%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n-ea"/>
                          <a:ea typeface="+mn-ea"/>
                        </a:rPr>
                        <a:t>57%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251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현금 </a:t>
                      </a:r>
                      <a:r>
                        <a:rPr lang="ko-KR" altLang="en-US" sz="1600" b="0" i="0" u="none" strike="noStrike" dirty="0" err="1">
                          <a:effectLst/>
                          <a:latin typeface="+mn-ea"/>
                          <a:ea typeface="+mn-ea"/>
                        </a:rPr>
                        <a:t>결제시</a:t>
                      </a:r>
                      <a:r>
                        <a:rPr lang="ko-KR" alt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 할인 서비스가 있을 경우</a:t>
                      </a:r>
                      <a:r>
                        <a:rPr lang="en-US" altLang="ko-KR" sz="1600" b="0" i="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예</a:t>
                      </a:r>
                      <a:r>
                        <a:rPr lang="en-US" altLang="ko-KR" sz="1600" b="0" i="0" u="none" strike="noStrike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600" b="0" i="0" u="none" strike="noStrike" dirty="0" err="1">
                          <a:effectLst/>
                          <a:latin typeface="+mn-ea"/>
                          <a:ea typeface="+mn-ea"/>
                        </a:rPr>
                        <a:t>옷가게</a:t>
                      </a:r>
                      <a:r>
                        <a:rPr lang="en-US" altLang="ko-KR" sz="1600" b="0" i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i="0" u="none" strike="noStrike" dirty="0" err="1">
                          <a:effectLst/>
                          <a:latin typeface="+mn-ea"/>
                          <a:ea typeface="+mn-ea"/>
                        </a:rPr>
                        <a:t>네일아트</a:t>
                      </a:r>
                      <a:r>
                        <a:rPr lang="ko-KR" alt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 등</a:t>
                      </a:r>
                      <a:r>
                        <a:rPr lang="en-US" altLang="ko-KR" sz="1600" b="0" i="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n-ea"/>
                          <a:ea typeface="+mn-ea"/>
                        </a:rPr>
                        <a:t>49%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n-ea"/>
                          <a:ea typeface="+mn-ea"/>
                        </a:rPr>
                        <a:t>47%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n-ea"/>
                          <a:ea typeface="+mn-ea"/>
                        </a:rPr>
                        <a:t>48%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n-ea"/>
                          <a:ea typeface="+mn-ea"/>
                        </a:rPr>
                        <a:t>56%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n-ea"/>
                          <a:ea typeface="+mn-ea"/>
                        </a:rPr>
                        <a:t>50%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n-ea"/>
                          <a:ea typeface="+mn-ea"/>
                        </a:rPr>
                        <a:t>45%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606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재래시장</a:t>
                      </a:r>
                      <a:r>
                        <a:rPr lang="en-US" altLang="ko-KR" sz="1600" b="0" i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아파트 </a:t>
                      </a:r>
                      <a:r>
                        <a:rPr lang="en-US" altLang="ko-KR" sz="1600" b="0" i="0" u="none" strike="noStrike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일장 등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n-ea"/>
                          <a:ea typeface="+mn-ea"/>
                        </a:rPr>
                        <a:t>49%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47%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n-ea"/>
                          <a:ea typeface="+mn-ea"/>
                        </a:rPr>
                        <a:t>48%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n-ea"/>
                          <a:ea typeface="+mn-ea"/>
                        </a:rPr>
                        <a:t>51%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n-ea"/>
                          <a:ea typeface="+mn-ea"/>
                        </a:rPr>
                        <a:t>50%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n-ea"/>
                          <a:ea typeface="+mn-ea"/>
                        </a:rPr>
                        <a:t>50%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9503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600" b="0" i="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b="0" i="0" u="none" strike="noStrike">
                          <a:effectLst/>
                          <a:latin typeface="+mn-ea"/>
                          <a:ea typeface="+mn-ea"/>
                        </a:rPr>
                        <a:t>천원 이하의 소액결제 를 할 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n-ea"/>
                          <a:ea typeface="+mn-ea"/>
                        </a:rPr>
                        <a:t>32%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37%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26%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32%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n-ea"/>
                          <a:ea typeface="+mn-ea"/>
                        </a:rPr>
                        <a:t>26%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n-ea"/>
                          <a:ea typeface="+mn-ea"/>
                        </a:rPr>
                        <a:t>38%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325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종교기관 헌금</a:t>
                      </a:r>
                      <a:r>
                        <a:rPr lang="en-US" altLang="ko-KR" sz="1600" b="0" i="0" u="none" strike="noStrike" dirty="0">
                          <a:effectLst/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봉헌</a:t>
                      </a:r>
                      <a:r>
                        <a:rPr lang="en-US" altLang="ko-KR" sz="1600" b="0" i="0" u="none" strike="noStrike" dirty="0">
                          <a:effectLst/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공양 혹은 자선행사 기부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n-ea"/>
                          <a:ea typeface="+mn-ea"/>
                        </a:rPr>
                        <a:t>18%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n-ea"/>
                          <a:ea typeface="+mn-ea"/>
                        </a:rPr>
                        <a:t>21%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19%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15%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21%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n-ea"/>
                          <a:ea typeface="+mn-ea"/>
                        </a:rPr>
                        <a:t>14%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5288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>
                          <a:effectLst/>
                          <a:latin typeface="+mn-ea"/>
                          <a:ea typeface="+mn-ea"/>
                        </a:rPr>
                        <a:t>통신</a:t>
                      </a:r>
                      <a:r>
                        <a:rPr lang="en-US" altLang="ko-KR" sz="1600" b="0" i="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0" i="0" u="none" strike="noStrike">
                          <a:effectLst/>
                          <a:latin typeface="+mn-ea"/>
                          <a:ea typeface="+mn-ea"/>
                        </a:rPr>
                        <a:t>전산이 상시</a:t>
                      </a:r>
                      <a:r>
                        <a:rPr lang="en-US" altLang="ko-KR" sz="1600" b="0" i="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0" i="0" u="none" strike="noStrike">
                          <a:effectLst/>
                          <a:latin typeface="+mn-ea"/>
                          <a:ea typeface="+mn-ea"/>
                        </a:rPr>
                        <a:t>일시적으로 불가능한 지역 혹은 재난상황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n-ea"/>
                          <a:ea typeface="+mn-ea"/>
                        </a:rPr>
                        <a:t>10%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n-ea"/>
                          <a:ea typeface="+mn-ea"/>
                        </a:rPr>
                        <a:t>14%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n-ea"/>
                          <a:ea typeface="+mn-ea"/>
                        </a:rPr>
                        <a:t>12%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12%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7%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5578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거래 기록이 남는 것이 꺼려지는 상황 </a:t>
                      </a:r>
                      <a:r>
                        <a:rPr lang="en-US" altLang="ko-KR" sz="1600" b="0" i="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예</a:t>
                      </a:r>
                      <a:r>
                        <a:rPr lang="en-US" altLang="ko-KR" sz="1600" b="0" i="0" u="none" strike="noStrike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모텔 숙박</a:t>
                      </a:r>
                      <a:r>
                        <a:rPr lang="en-US" altLang="ko-KR" sz="1600" b="0" i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성인용품</a:t>
                      </a:r>
                      <a:r>
                        <a:rPr lang="en-US" altLang="ko-KR" sz="1600" b="0" i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정신과 진료</a:t>
                      </a:r>
                      <a:r>
                        <a:rPr lang="en-US" altLang="ko-KR" sz="1600" b="0" i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성형수술 등</a:t>
                      </a:r>
                      <a:r>
                        <a:rPr lang="en-US" altLang="ko-KR" sz="1600" b="0" i="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n-ea"/>
                          <a:ea typeface="+mn-ea"/>
                        </a:rPr>
                        <a:t>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n-ea"/>
                          <a:ea typeface="+mn-ea"/>
                        </a:rPr>
                        <a:t>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n-ea"/>
                          <a:ea typeface="+mn-ea"/>
                        </a:rPr>
                        <a:t>10%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n-ea"/>
                          <a:ea typeface="+mn-ea"/>
                        </a:rPr>
                        <a:t>15%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7%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5875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 dirty="0" err="1">
                          <a:effectLst/>
                          <a:latin typeface="+mn-ea"/>
                          <a:ea typeface="+mn-ea"/>
                        </a:rPr>
                        <a:t>개인레슨비</a:t>
                      </a:r>
                      <a:r>
                        <a:rPr lang="en-US" altLang="ko-KR" sz="1600" b="0" i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과외비 등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n-ea"/>
                          <a:ea typeface="+mn-ea"/>
                        </a:rPr>
                        <a:t>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n-ea"/>
                          <a:ea typeface="+mn-ea"/>
                        </a:rPr>
                        <a:t>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n-ea"/>
                          <a:ea typeface="+mn-ea"/>
                        </a:rPr>
                        <a:t>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n-ea"/>
                          <a:ea typeface="+mn-ea"/>
                        </a:rPr>
                        <a:t>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n-ea"/>
                          <a:ea typeface="+mn-ea"/>
                        </a:rPr>
                        <a:t>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n-ea"/>
                          <a:ea typeface="+mn-ea"/>
                        </a:rPr>
                        <a:t>2%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18646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CD25F7E-4145-88BB-AE33-D2BE5DCEAFB1}"/>
              </a:ext>
            </a:extLst>
          </p:cNvPr>
          <p:cNvSpPr txBox="1"/>
          <p:nvPr/>
        </p:nvSpPr>
        <p:spPr>
          <a:xfrm>
            <a:off x="838200" y="6019800"/>
            <a:ext cx="1074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2+3</a:t>
            </a:r>
            <a:r>
              <a:rPr lang="ko-KR" altLang="en-US" dirty="0"/>
              <a:t>순위 사용 이유를 포함해도 여전히 </a:t>
            </a:r>
            <a:r>
              <a:rPr lang="en-US" altLang="ko-KR" dirty="0"/>
              <a:t>transfer</a:t>
            </a:r>
            <a:r>
              <a:rPr lang="ko-KR" altLang="en-US" dirty="0"/>
              <a:t>가 주 역할</a:t>
            </a:r>
            <a:r>
              <a:rPr lang="en-US" altLang="ko-KR" dirty="0">
                <a:sym typeface="Wingdings" panose="05000000000000000000" pitchFamily="2" charset="2"/>
              </a:rPr>
              <a:t> CBDC</a:t>
            </a:r>
            <a:r>
              <a:rPr lang="ko-KR" altLang="en-US" dirty="0">
                <a:sym typeface="Wingdings" panose="05000000000000000000" pitchFamily="2" charset="2"/>
              </a:rPr>
              <a:t>가 대체할 수 있는 기능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2+3</a:t>
            </a:r>
            <a:r>
              <a:rPr lang="ko-KR" altLang="en-US" dirty="0"/>
              <a:t>순위 사용 이유에도 </a:t>
            </a:r>
            <a:r>
              <a:rPr lang="en-US" dirty="0"/>
              <a:t>Privacy</a:t>
            </a:r>
            <a:r>
              <a:rPr lang="ko-KR" altLang="en-US" dirty="0"/>
              <a:t>에 대한 염려가 들어가는 비율은 크지 않음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3343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2C5C3-921E-8952-EA90-ED4CF2B25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>
                <a:latin typeface="+mn-ea"/>
                <a:ea typeface="+mn-ea"/>
              </a:rPr>
              <a:t>지출포트폴리오</a:t>
            </a:r>
            <a:r>
              <a:rPr lang="ko-KR" altLang="en-US" sz="4000" dirty="0">
                <a:latin typeface="+mn-ea"/>
                <a:ea typeface="+mn-ea"/>
              </a:rPr>
              <a:t> 변화</a:t>
            </a:r>
            <a:r>
              <a:rPr lang="en-US" altLang="ko-KR" sz="4000" dirty="0">
                <a:latin typeface="+mn-ea"/>
                <a:ea typeface="+mn-ea"/>
              </a:rPr>
              <a:t>: </a:t>
            </a:r>
            <a:r>
              <a:rPr lang="ko-KR" altLang="en-US" sz="4000" dirty="0" err="1">
                <a:latin typeface="+mn-ea"/>
                <a:ea typeface="+mn-ea"/>
              </a:rPr>
              <a:t>앱기반</a:t>
            </a:r>
            <a:r>
              <a:rPr lang="ko-KR" altLang="en-US" sz="4000" dirty="0">
                <a:latin typeface="+mn-ea"/>
                <a:ea typeface="+mn-ea"/>
              </a:rPr>
              <a:t> 온라인 </a:t>
            </a:r>
            <a:r>
              <a:rPr lang="en-US" altLang="ko-KR" sz="4000" dirty="0">
                <a:latin typeface="+mn-ea"/>
                <a:ea typeface="+mn-ea"/>
              </a:rPr>
              <a:t>CBDC</a:t>
            </a:r>
            <a:endParaRPr lang="en-US" sz="4000" dirty="0">
              <a:latin typeface="+mn-ea"/>
              <a:ea typeface="+mn-ea"/>
            </a:endParaRPr>
          </a:p>
        </p:txBody>
      </p:sp>
      <p:pic>
        <p:nvPicPr>
          <p:cNvPr id="17" name="Content Placeholder 16" descr="A screenshot of a graph: App-based online CBDC&#10;">
            <a:extLst>
              <a:ext uri="{FF2B5EF4-FFF2-40B4-BE49-F238E27FC236}">
                <a16:creationId xmlns:a16="http://schemas.microsoft.com/office/drawing/2014/main" id="{950C99DD-6F48-DA73-4F3C-2A90A6986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34166"/>
            <a:ext cx="5120640" cy="5120640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966F18-5615-7ADA-D05B-B584A9C5402F}"/>
              </a:ext>
            </a:extLst>
          </p:cNvPr>
          <p:cNvSpPr txBox="1"/>
          <p:nvPr/>
        </p:nvSpPr>
        <p:spPr>
          <a:xfrm>
            <a:off x="1496471" y="6470140"/>
            <a:ext cx="3346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Group 1: App-based Online CBDC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62A76C-47C8-8D7D-6685-40E362DBDAA7}"/>
              </a:ext>
            </a:extLst>
          </p:cNvPr>
          <p:cNvSpPr txBox="1"/>
          <p:nvPr/>
        </p:nvSpPr>
        <p:spPr>
          <a:xfrm>
            <a:off x="5904963" y="2649253"/>
            <a:ext cx="604603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현금 사용량은 거의 </a:t>
            </a:r>
            <a:r>
              <a:rPr lang="en-US" altLang="ko-KR" sz="2400" dirty="0"/>
              <a:t>CBDC</a:t>
            </a:r>
            <a:r>
              <a:rPr lang="ko-KR" altLang="en-US" sz="2400" dirty="0"/>
              <a:t>로 대체되지 않음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체크카드</a:t>
            </a:r>
            <a:r>
              <a:rPr lang="en-US" altLang="ko-KR" sz="2400" dirty="0"/>
              <a:t>, </a:t>
            </a:r>
            <a:r>
              <a:rPr lang="ko-KR" altLang="en-US" sz="2400" dirty="0"/>
              <a:t>신용카드</a:t>
            </a:r>
            <a:r>
              <a:rPr lang="en-US" altLang="ko-KR" sz="2400" dirty="0"/>
              <a:t>, </a:t>
            </a:r>
            <a:r>
              <a:rPr lang="ko-KR" altLang="en-US" sz="2400" dirty="0"/>
              <a:t>모바일결재 사용량의 일부가 </a:t>
            </a:r>
            <a:r>
              <a:rPr lang="en-US" altLang="ko-KR" sz="2400" dirty="0"/>
              <a:t>CBDC</a:t>
            </a:r>
            <a:r>
              <a:rPr lang="ko-KR" altLang="en-US" sz="2400" dirty="0"/>
              <a:t>로 대체되는 경향 보임 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다른 그래프와 비교 기준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6904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2C5C3-921E-8952-EA90-ED4CF2B25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>
                <a:latin typeface="+mn-ea"/>
                <a:ea typeface="+mn-ea"/>
              </a:rPr>
              <a:t>지출포트폴리오</a:t>
            </a:r>
            <a:r>
              <a:rPr lang="ko-KR" altLang="en-US" sz="4000" dirty="0">
                <a:latin typeface="+mn-ea"/>
                <a:ea typeface="+mn-ea"/>
              </a:rPr>
              <a:t> 변화</a:t>
            </a:r>
            <a:r>
              <a:rPr lang="en-US" altLang="ko-KR" sz="4000" dirty="0">
                <a:latin typeface="+mn-ea"/>
                <a:ea typeface="+mn-ea"/>
              </a:rPr>
              <a:t>: </a:t>
            </a:r>
            <a:r>
              <a:rPr lang="ko-KR" altLang="en-US" sz="4000" dirty="0" err="1">
                <a:latin typeface="+mn-ea"/>
                <a:ea typeface="+mn-ea"/>
              </a:rPr>
              <a:t>앱기반</a:t>
            </a:r>
            <a:r>
              <a:rPr lang="ko-KR" altLang="en-US" sz="4000" dirty="0">
                <a:latin typeface="+mn-ea"/>
                <a:ea typeface="+mn-ea"/>
              </a:rPr>
              <a:t> 온</a:t>
            </a:r>
            <a:r>
              <a:rPr lang="en-US" altLang="ko-KR" sz="4000" dirty="0">
                <a:latin typeface="+mn-ea"/>
                <a:ea typeface="+mn-ea"/>
              </a:rPr>
              <a:t>/</a:t>
            </a:r>
            <a:r>
              <a:rPr lang="ko-KR" altLang="en-US" sz="4000" dirty="0">
                <a:latin typeface="+mn-ea"/>
                <a:ea typeface="+mn-ea"/>
              </a:rPr>
              <a:t>오프 </a:t>
            </a:r>
            <a:r>
              <a:rPr lang="en-US" altLang="ko-KR" sz="4000" dirty="0">
                <a:latin typeface="+mn-ea"/>
                <a:ea typeface="+mn-ea"/>
              </a:rPr>
              <a:t>CBDC</a:t>
            </a:r>
            <a:endParaRPr lang="en-US" sz="4000" dirty="0">
              <a:latin typeface="+mn-ea"/>
              <a:ea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62A76C-47C8-8D7D-6685-40E362DBDAA7}"/>
              </a:ext>
            </a:extLst>
          </p:cNvPr>
          <p:cNvSpPr txBox="1"/>
          <p:nvPr/>
        </p:nvSpPr>
        <p:spPr>
          <a:xfrm>
            <a:off x="6233160" y="2660620"/>
            <a:ext cx="577099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여전히 </a:t>
            </a:r>
            <a:r>
              <a:rPr lang="en-US" altLang="ko-KR" sz="2400" dirty="0"/>
              <a:t>CBDC</a:t>
            </a:r>
            <a:r>
              <a:rPr lang="ko-KR" altLang="en-US" sz="2400" dirty="0"/>
              <a:t>로 대체되는 현금사용량은 미미</a:t>
            </a: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신용카드</a:t>
            </a:r>
            <a:r>
              <a:rPr lang="en-US" altLang="ko-KR" sz="2400" dirty="0"/>
              <a:t>, </a:t>
            </a:r>
            <a:r>
              <a:rPr lang="ko-KR" altLang="en-US" sz="2400" dirty="0"/>
              <a:t>모바일결재 사용량이 </a:t>
            </a:r>
            <a:r>
              <a:rPr lang="en-US" altLang="ko-KR" sz="2400" dirty="0"/>
              <a:t>CBDC</a:t>
            </a:r>
            <a:r>
              <a:rPr lang="ko-KR" altLang="en-US" sz="2400" dirty="0"/>
              <a:t>로 대체되는 경향 강화 </a:t>
            </a: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Content Placeholder 5" descr="A diagram of a number of credit cards&#10;&#10;Description automatically generated with medium confidence">
            <a:extLst>
              <a:ext uri="{FF2B5EF4-FFF2-40B4-BE49-F238E27FC236}">
                <a16:creationId xmlns:a16="http://schemas.microsoft.com/office/drawing/2014/main" id="{44781B95-63DB-0CBF-4ACD-146DB2C05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39129"/>
            <a:ext cx="5120640" cy="5120640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966F18-5615-7ADA-D05B-B584A9C5402F}"/>
              </a:ext>
            </a:extLst>
          </p:cNvPr>
          <p:cNvSpPr txBox="1"/>
          <p:nvPr/>
        </p:nvSpPr>
        <p:spPr>
          <a:xfrm>
            <a:off x="1041686" y="6375103"/>
            <a:ext cx="4256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Group 2: App-based Online + Offline CBDC</a:t>
            </a:r>
          </a:p>
        </p:txBody>
      </p:sp>
    </p:spTree>
    <p:extLst>
      <p:ext uri="{BB962C8B-B14F-4D97-AF65-F5344CB8AC3E}">
        <p14:creationId xmlns:p14="http://schemas.microsoft.com/office/powerpoint/2010/main" val="1770230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76E48-0951-1415-84A4-0CAA9FDF6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연구배경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0FB8A-7D27-4738-04CE-5B538F8D5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+mn-ea"/>
              </a:rPr>
              <a:t>많은 중앙은행들이 깊은 관심을 가지고 </a:t>
            </a:r>
            <a:r>
              <a:rPr lang="en-US" altLang="ko-KR" dirty="0">
                <a:latin typeface="+mn-ea"/>
              </a:rPr>
              <a:t>CBDC </a:t>
            </a:r>
            <a:r>
              <a:rPr lang="ko-KR" altLang="en-US" dirty="0">
                <a:latin typeface="+mn-ea"/>
              </a:rPr>
              <a:t>발행여부에 대해 연구 중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Kosse</a:t>
            </a:r>
            <a:r>
              <a:rPr lang="en-US" altLang="ko-KR" dirty="0">
                <a:latin typeface="+mn-ea"/>
              </a:rPr>
              <a:t> and </a:t>
            </a:r>
            <a:r>
              <a:rPr lang="en-US" altLang="ko-KR" dirty="0" err="1">
                <a:latin typeface="+mn-ea"/>
              </a:rPr>
              <a:t>Mattei</a:t>
            </a:r>
            <a:r>
              <a:rPr lang="en-US" altLang="ko-KR" dirty="0">
                <a:latin typeface="+mn-ea"/>
              </a:rPr>
              <a:t>, 2023)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+mn-ea"/>
              </a:rPr>
              <a:t>여러 </a:t>
            </a:r>
            <a:r>
              <a:rPr lang="en-US" altLang="ko-KR" dirty="0">
                <a:latin typeface="+mn-ea"/>
              </a:rPr>
              <a:t>CBDC pilot test</a:t>
            </a:r>
            <a:r>
              <a:rPr lang="ko-KR" altLang="en-US" dirty="0">
                <a:latin typeface="+mn-ea"/>
              </a:rPr>
              <a:t>를 종합해보면 </a:t>
            </a:r>
            <a:r>
              <a:rPr lang="ko-KR" altLang="en-US" dirty="0" err="1">
                <a:latin typeface="+mn-ea"/>
              </a:rPr>
              <a:t>앱기반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CBDC</a:t>
            </a:r>
            <a:r>
              <a:rPr lang="ko-KR" altLang="en-US" dirty="0">
                <a:latin typeface="+mn-ea"/>
              </a:rPr>
              <a:t>와 함께 오프라인 사용 기능을 구현하는 형태가 주로 논의 </a:t>
            </a:r>
            <a:r>
              <a:rPr lang="en-US" altLang="ko-KR" dirty="0">
                <a:latin typeface="+mn-ea"/>
              </a:rPr>
              <a:t>(BIS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InnovationHub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2023)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+mn-ea"/>
              </a:rPr>
              <a:t>초기 논의에 비해 좀 더 구체화 된 </a:t>
            </a:r>
            <a:r>
              <a:rPr lang="en-US" altLang="ko-KR" dirty="0">
                <a:latin typeface="+mn-ea"/>
              </a:rPr>
              <a:t>CBDC</a:t>
            </a:r>
            <a:r>
              <a:rPr lang="ko-KR" altLang="en-US" dirty="0">
                <a:latin typeface="+mn-ea"/>
              </a:rPr>
              <a:t> 발행형태를 기반으로 소비자의 소비지급결제수단 및 유동성자산 포트폴리오 변화를 관찰함으로써 </a:t>
            </a:r>
            <a:r>
              <a:rPr lang="en-US" altLang="ko-KR" dirty="0">
                <a:latin typeface="+mn-ea"/>
              </a:rPr>
              <a:t>CBDC </a:t>
            </a:r>
            <a:r>
              <a:rPr lang="ko-KR" altLang="en-US" dirty="0">
                <a:latin typeface="+mn-ea"/>
              </a:rPr>
              <a:t>도입이 지급결제서비스 및 금융중개기능에 미치는 영향을 파악할 필요</a:t>
            </a:r>
            <a:endParaRPr lang="en-US" altLang="ko-KR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dirty="0">
              <a:latin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>
                <a:latin typeface="+mn-ea"/>
              </a:rPr>
              <a:t>질문</a:t>
            </a:r>
            <a:r>
              <a:rPr lang="en-US" altLang="ko-KR" dirty="0">
                <a:latin typeface="+mn-ea"/>
              </a:rPr>
              <a:t>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>
                <a:latin typeface="+mn-ea"/>
              </a:rPr>
              <a:t>CBDC</a:t>
            </a:r>
            <a:r>
              <a:rPr lang="ko-KR" altLang="en-US" dirty="0">
                <a:latin typeface="+mn-ea"/>
              </a:rPr>
              <a:t>가 도입되면 </a:t>
            </a:r>
            <a:r>
              <a:rPr lang="ko-KR" altLang="en-US" b="1" dirty="0">
                <a:latin typeface="+mn-ea"/>
              </a:rPr>
              <a:t>지급수단 포트폴리오</a:t>
            </a:r>
            <a:r>
              <a:rPr lang="ko-KR" altLang="en-US" dirty="0">
                <a:latin typeface="+mn-ea"/>
              </a:rPr>
              <a:t>가 어떻게 변할 것인가</a:t>
            </a:r>
            <a:r>
              <a:rPr lang="en-US" altLang="ko-KR" dirty="0">
                <a:latin typeface="+mn-ea"/>
              </a:rPr>
              <a:t>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>
                <a:latin typeface="+mn-ea"/>
              </a:rPr>
              <a:t>CBDC</a:t>
            </a:r>
            <a:r>
              <a:rPr lang="ko-KR" altLang="en-US" dirty="0">
                <a:latin typeface="+mn-ea"/>
              </a:rPr>
              <a:t>가 도입되면 </a:t>
            </a:r>
            <a:r>
              <a:rPr lang="ko-KR" altLang="en-US" b="1" dirty="0">
                <a:latin typeface="+mn-ea"/>
              </a:rPr>
              <a:t>유동성자산 포트폴리오</a:t>
            </a:r>
            <a:r>
              <a:rPr lang="ko-KR" altLang="en-US" dirty="0">
                <a:latin typeface="+mn-ea"/>
              </a:rPr>
              <a:t>가 어떻게 변할 것인가</a:t>
            </a:r>
            <a:r>
              <a:rPr lang="en-US" altLang="ko-KR" dirty="0">
                <a:latin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71855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99481BC-D43F-1AA6-14D1-062431C7F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11581"/>
            <a:ext cx="5120640" cy="51206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C2C5C3-921E-8952-EA90-ED4CF2B25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>
                <a:latin typeface="+mn-ea"/>
                <a:ea typeface="+mn-ea"/>
              </a:rPr>
              <a:t>지출포트폴리오</a:t>
            </a:r>
            <a:r>
              <a:rPr lang="ko-KR" altLang="en-US" sz="4000" dirty="0">
                <a:latin typeface="+mn-ea"/>
                <a:ea typeface="+mn-ea"/>
              </a:rPr>
              <a:t> 변화</a:t>
            </a:r>
            <a:r>
              <a:rPr lang="en-US" altLang="ko-KR" sz="4000" dirty="0">
                <a:latin typeface="+mn-ea"/>
                <a:ea typeface="+mn-ea"/>
              </a:rPr>
              <a:t>: </a:t>
            </a:r>
            <a:r>
              <a:rPr lang="ko-KR" altLang="en-US" sz="4000" dirty="0" err="1">
                <a:latin typeface="+mn-ea"/>
                <a:ea typeface="+mn-ea"/>
              </a:rPr>
              <a:t>앱기반</a:t>
            </a:r>
            <a:r>
              <a:rPr lang="ko-KR" altLang="en-US" sz="4000" dirty="0">
                <a:latin typeface="+mn-ea"/>
                <a:ea typeface="+mn-ea"/>
              </a:rPr>
              <a:t> </a:t>
            </a:r>
            <a:r>
              <a:rPr lang="en-US" altLang="ko-KR" sz="4000" dirty="0">
                <a:latin typeface="+mn-ea"/>
                <a:ea typeface="+mn-ea"/>
              </a:rPr>
              <a:t>+ </a:t>
            </a:r>
            <a:r>
              <a:rPr lang="ko-KR" altLang="en-US" sz="4000" dirty="0">
                <a:latin typeface="+mn-ea"/>
                <a:ea typeface="+mn-ea"/>
              </a:rPr>
              <a:t>카드형 </a:t>
            </a:r>
            <a:r>
              <a:rPr lang="en-US" altLang="ko-KR" sz="4000" dirty="0">
                <a:latin typeface="+mn-ea"/>
                <a:ea typeface="+mn-ea"/>
              </a:rPr>
              <a:t>CBDC</a:t>
            </a:r>
            <a:endParaRPr lang="en-US" sz="4000" dirty="0">
              <a:latin typeface="+mn-ea"/>
              <a:ea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966F18-5615-7ADA-D05B-B584A9C5402F}"/>
              </a:ext>
            </a:extLst>
          </p:cNvPr>
          <p:cNvSpPr txBox="1"/>
          <p:nvPr/>
        </p:nvSpPr>
        <p:spPr>
          <a:xfrm>
            <a:off x="1041686" y="6109055"/>
            <a:ext cx="42564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Group 3: App-based Online + Offline CBDC</a:t>
            </a:r>
          </a:p>
          <a:p>
            <a:r>
              <a:rPr lang="en-US" dirty="0"/>
              <a:t>                + Card-based</a:t>
            </a:r>
            <a:r>
              <a:rPr lang="ko-KR" altLang="en-US" dirty="0"/>
              <a:t> </a:t>
            </a:r>
            <a:r>
              <a:rPr lang="en-US" altLang="ko-KR" dirty="0"/>
              <a:t>Offline CBDC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62A76C-47C8-8D7D-6685-40E362DBDAA7}"/>
              </a:ext>
            </a:extLst>
          </p:cNvPr>
          <p:cNvSpPr txBox="1"/>
          <p:nvPr/>
        </p:nvSpPr>
        <p:spPr>
          <a:xfrm>
            <a:off x="5848723" y="1500488"/>
            <a:ext cx="624415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CBDC</a:t>
            </a:r>
            <a:r>
              <a:rPr lang="ko-KR" altLang="en-US" sz="2400" dirty="0"/>
              <a:t>로 대체되는 현금사용량이</a:t>
            </a:r>
            <a:r>
              <a:rPr lang="en-US" altLang="ko-KR" sz="2400" dirty="0"/>
              <a:t> </a:t>
            </a:r>
            <a:r>
              <a:rPr lang="ko-KR" altLang="en-US" sz="2400" dirty="0"/>
              <a:t>크게 늘어남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체크카드 사용량이 비약적으로 </a:t>
            </a:r>
            <a:r>
              <a:rPr lang="en-US" altLang="ko-KR" sz="2400" dirty="0"/>
              <a:t>CBDC</a:t>
            </a:r>
            <a:r>
              <a:rPr lang="ko-KR" altLang="en-US" sz="2400" dirty="0"/>
              <a:t>로 대체됨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r>
              <a:rPr lang="en-US" altLang="ko-KR" sz="2000" dirty="0">
                <a:sym typeface="Wingdings" panose="05000000000000000000" pitchFamily="2" charset="2"/>
              </a:rPr>
              <a:t> CBDC</a:t>
            </a:r>
            <a:r>
              <a:rPr lang="ko-KR" altLang="en-US" sz="2000" dirty="0">
                <a:sym typeface="Wingdings" panose="05000000000000000000" pitchFamily="2" charset="2"/>
              </a:rPr>
              <a:t>가 체크카드와 현금을 대체할 기능적 특징들을 갖추게 되었다고 인식하게 된 듯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신용카드</a:t>
            </a:r>
            <a:r>
              <a:rPr lang="en-US" altLang="ko-KR" sz="2400" dirty="0"/>
              <a:t>, </a:t>
            </a:r>
            <a:r>
              <a:rPr lang="ko-KR" altLang="en-US" sz="2400" dirty="0"/>
              <a:t>모바일결재 사용량이 </a:t>
            </a:r>
            <a:r>
              <a:rPr lang="en-US" altLang="ko-KR" sz="2400" dirty="0"/>
              <a:t>CBDC</a:t>
            </a:r>
            <a:r>
              <a:rPr lang="ko-KR" altLang="en-US" sz="2400" dirty="0"/>
              <a:t>로 대체되는 경향 유지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33420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diagram of different colored lines">
            <a:extLst>
              <a:ext uri="{FF2B5EF4-FFF2-40B4-BE49-F238E27FC236}">
                <a16:creationId xmlns:a16="http://schemas.microsoft.com/office/drawing/2014/main" id="{7022F9D4-F7E2-134D-4F24-069D3EAA8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83780"/>
            <a:ext cx="5120640" cy="51206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C2C5C3-921E-8952-EA90-ED4CF2B25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>
                <a:latin typeface="+mn-ea"/>
                <a:ea typeface="+mn-ea"/>
              </a:rPr>
              <a:t>지출포트폴리오</a:t>
            </a:r>
            <a:r>
              <a:rPr lang="ko-KR" altLang="en-US" sz="4000" dirty="0">
                <a:latin typeface="+mn-ea"/>
                <a:ea typeface="+mn-ea"/>
              </a:rPr>
              <a:t> 변화</a:t>
            </a:r>
            <a:r>
              <a:rPr lang="en-US" altLang="ko-KR" sz="4000" dirty="0">
                <a:latin typeface="+mn-ea"/>
                <a:ea typeface="+mn-ea"/>
              </a:rPr>
              <a:t>: </a:t>
            </a:r>
            <a:r>
              <a:rPr lang="ko-KR" altLang="en-US" sz="4000" dirty="0">
                <a:latin typeface="+mn-ea"/>
                <a:ea typeface="+mn-ea"/>
              </a:rPr>
              <a:t>그룹</a:t>
            </a:r>
            <a:r>
              <a:rPr lang="en-US" altLang="ko-KR" sz="4000" dirty="0">
                <a:latin typeface="+mn-ea"/>
                <a:ea typeface="+mn-ea"/>
              </a:rPr>
              <a:t>1+</a:t>
            </a:r>
            <a:r>
              <a:rPr lang="ko-KR" altLang="en-US" sz="4000" dirty="0">
                <a:latin typeface="+mn-ea"/>
                <a:ea typeface="+mn-ea"/>
              </a:rPr>
              <a:t>이자지급</a:t>
            </a:r>
            <a:endParaRPr lang="en-US" sz="4000" dirty="0">
              <a:latin typeface="+mn-ea"/>
              <a:ea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966F18-5615-7ADA-D05B-B584A9C5402F}"/>
              </a:ext>
            </a:extLst>
          </p:cNvPr>
          <p:cNvSpPr txBox="1"/>
          <p:nvPr/>
        </p:nvSpPr>
        <p:spPr>
          <a:xfrm>
            <a:off x="1643620" y="6319754"/>
            <a:ext cx="305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Group 4: </a:t>
            </a:r>
            <a:r>
              <a:rPr lang="en-US"/>
              <a:t>Group 1 </a:t>
            </a:r>
            <a:r>
              <a:rPr lang="en-US" dirty="0"/>
              <a:t>+ </a:t>
            </a:r>
            <a:r>
              <a:rPr lang="ko-KR" altLang="en-US" dirty="0"/>
              <a:t>이자지급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62A76C-47C8-8D7D-6685-40E362DBDAA7}"/>
              </a:ext>
            </a:extLst>
          </p:cNvPr>
          <p:cNvSpPr txBox="1"/>
          <p:nvPr/>
        </p:nvSpPr>
        <p:spPr>
          <a:xfrm>
            <a:off x="5958840" y="2475954"/>
            <a:ext cx="619099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CBDC</a:t>
            </a:r>
            <a:r>
              <a:rPr lang="ko-KR" altLang="en-US" sz="2400" dirty="0"/>
              <a:t>로 대체되는 현금사용량이 미미함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그룹 </a:t>
            </a:r>
            <a:r>
              <a:rPr lang="en-US" altLang="ko-KR" sz="2400" dirty="0"/>
              <a:t>1</a:t>
            </a:r>
            <a:r>
              <a:rPr lang="ko-KR" altLang="en-US" sz="2400" dirty="0"/>
              <a:t>과 비교했을 때</a:t>
            </a:r>
            <a:r>
              <a:rPr lang="en-US" altLang="ko-KR" sz="2400" dirty="0"/>
              <a:t>, </a:t>
            </a:r>
            <a:r>
              <a:rPr lang="ko-KR" altLang="en-US" sz="2400" dirty="0"/>
              <a:t>체크카드 사용량의 대체는 미세 증가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신용카드</a:t>
            </a:r>
            <a:r>
              <a:rPr lang="en-US" altLang="ko-KR" sz="2400" dirty="0"/>
              <a:t>, </a:t>
            </a:r>
            <a:r>
              <a:rPr lang="ko-KR" altLang="en-US" sz="2400" dirty="0"/>
              <a:t>모바일결재 사용량 대체되는 정도가 감소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52429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number of credit cards">
            <a:extLst>
              <a:ext uri="{FF2B5EF4-FFF2-40B4-BE49-F238E27FC236}">
                <a16:creationId xmlns:a16="http://schemas.microsoft.com/office/drawing/2014/main" id="{660BF9EB-9792-856D-3A8D-487C81C76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72338"/>
            <a:ext cx="5120640" cy="51206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C2C5C3-921E-8952-EA90-ED4CF2B25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>
                <a:latin typeface="+mn-ea"/>
                <a:ea typeface="+mn-ea"/>
              </a:rPr>
              <a:t>지출포트폴리오</a:t>
            </a:r>
            <a:r>
              <a:rPr lang="ko-KR" altLang="en-US" sz="4000" dirty="0">
                <a:latin typeface="+mn-ea"/>
                <a:ea typeface="+mn-ea"/>
              </a:rPr>
              <a:t> 변화</a:t>
            </a:r>
            <a:r>
              <a:rPr lang="en-US" altLang="ko-KR" sz="4000" dirty="0">
                <a:latin typeface="+mn-ea"/>
                <a:ea typeface="+mn-ea"/>
              </a:rPr>
              <a:t>: </a:t>
            </a:r>
            <a:r>
              <a:rPr lang="ko-KR" altLang="en-US" sz="4000" dirty="0">
                <a:latin typeface="+mn-ea"/>
                <a:ea typeface="+mn-ea"/>
              </a:rPr>
              <a:t>그룹</a:t>
            </a:r>
            <a:r>
              <a:rPr lang="en-US" altLang="ko-KR" sz="4000" dirty="0">
                <a:latin typeface="+mn-ea"/>
                <a:ea typeface="+mn-ea"/>
              </a:rPr>
              <a:t>3+</a:t>
            </a:r>
            <a:r>
              <a:rPr lang="ko-KR" altLang="en-US" sz="4000" dirty="0">
                <a:latin typeface="+mn-ea"/>
                <a:ea typeface="+mn-ea"/>
              </a:rPr>
              <a:t>이자지급</a:t>
            </a:r>
            <a:endParaRPr lang="en-US" sz="4000" dirty="0">
              <a:latin typeface="+mn-ea"/>
              <a:ea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966F18-5615-7ADA-D05B-B584A9C5402F}"/>
              </a:ext>
            </a:extLst>
          </p:cNvPr>
          <p:cNvSpPr txBox="1"/>
          <p:nvPr/>
        </p:nvSpPr>
        <p:spPr>
          <a:xfrm>
            <a:off x="1643620" y="6308209"/>
            <a:ext cx="305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Group 5: Group 3 + </a:t>
            </a:r>
            <a:r>
              <a:rPr lang="ko-KR" altLang="en-US" dirty="0"/>
              <a:t>이자지급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62A76C-47C8-8D7D-6685-40E362DBDAA7}"/>
              </a:ext>
            </a:extLst>
          </p:cNvPr>
          <p:cNvSpPr txBox="1"/>
          <p:nvPr/>
        </p:nvSpPr>
        <p:spPr>
          <a:xfrm>
            <a:off x="5866326" y="1644958"/>
            <a:ext cx="608466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CBDC</a:t>
            </a:r>
            <a:r>
              <a:rPr lang="ko-KR" altLang="en-US" sz="2400" dirty="0"/>
              <a:t>로 대체되는 현금사용량이 미미함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그룹 </a:t>
            </a:r>
            <a:r>
              <a:rPr lang="en-US" altLang="ko-KR" sz="2400" dirty="0"/>
              <a:t>3</a:t>
            </a:r>
            <a:r>
              <a:rPr lang="ko-KR" altLang="en-US" sz="2400" dirty="0"/>
              <a:t>과 비교했을 때</a:t>
            </a:r>
            <a:r>
              <a:rPr lang="en-US" altLang="ko-KR" sz="2400" dirty="0"/>
              <a:t>, </a:t>
            </a:r>
            <a:r>
              <a:rPr lang="ko-KR" altLang="en-US" sz="2400" dirty="0"/>
              <a:t>체크카드 사용량의 대체는 눈에 띄게 감소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r>
              <a:rPr lang="en-US" altLang="ko-KR" sz="2000" dirty="0">
                <a:sym typeface="Wingdings" panose="05000000000000000000" pitchFamily="2" charset="2"/>
              </a:rPr>
              <a:t> </a:t>
            </a:r>
            <a:r>
              <a:rPr lang="ko-KR" altLang="en-US" sz="2000" dirty="0">
                <a:sym typeface="Wingdings" panose="05000000000000000000" pitchFamily="2" charset="2"/>
              </a:rPr>
              <a:t>이자 지급을 하는 시점부터 </a:t>
            </a:r>
            <a:r>
              <a:rPr lang="en-US" altLang="ko-KR" sz="2000" dirty="0">
                <a:sym typeface="Wingdings" panose="05000000000000000000" pitchFamily="2" charset="2"/>
              </a:rPr>
              <a:t>CBDC</a:t>
            </a:r>
            <a:r>
              <a:rPr lang="ko-KR" altLang="en-US" sz="2000" dirty="0">
                <a:sym typeface="Wingdings" panose="05000000000000000000" pitchFamily="2" charset="2"/>
              </a:rPr>
              <a:t>가 현금</a:t>
            </a:r>
            <a:r>
              <a:rPr lang="en-US" altLang="ko-KR" sz="2000" dirty="0">
                <a:sym typeface="Wingdings" panose="05000000000000000000" pitchFamily="2" charset="2"/>
              </a:rPr>
              <a:t>/</a:t>
            </a:r>
            <a:r>
              <a:rPr lang="ko-KR" altLang="en-US" sz="2000" dirty="0">
                <a:sym typeface="Wingdings" panose="05000000000000000000" pitchFamily="2" charset="2"/>
              </a:rPr>
              <a:t>체크카드의 대체가 아니라 다른 금융상품의 열등재로 인식되는 듯</a:t>
            </a:r>
            <a:endParaRPr lang="en-US" altLang="ko-KR" sz="2000" dirty="0"/>
          </a:p>
          <a:p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신용카드 사용량이 대체되는 정도가 증가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모바일결재 사용량 대체되는 정도는 유지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48028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FD5A4-6CC8-712A-951A-3F0846F49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지출포트폴리오</a:t>
            </a:r>
            <a:r>
              <a:rPr lang="ko-KR" altLang="en-US" dirty="0"/>
              <a:t> 변화 요약</a:t>
            </a:r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5340E0B-E4A6-26BA-04F8-1F89BF9CE6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497875"/>
              </p:ext>
            </p:extLst>
          </p:nvPr>
        </p:nvGraphicFramePr>
        <p:xfrm>
          <a:off x="838200" y="1758067"/>
          <a:ext cx="4605341" cy="8915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950913">
                  <a:extLst>
                    <a:ext uri="{9D8B030D-6E8A-4147-A177-3AD203B41FA5}">
                      <a16:colId xmlns:a16="http://schemas.microsoft.com/office/drawing/2014/main" val="3033434040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1658491470"/>
                    </a:ext>
                  </a:extLst>
                </a:gridCol>
                <a:gridCol w="582613">
                  <a:extLst>
                    <a:ext uri="{9D8B030D-6E8A-4147-A177-3AD203B41FA5}">
                      <a16:colId xmlns:a16="http://schemas.microsoft.com/office/drawing/2014/main" val="2827784150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98048571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951618582"/>
                    </a:ext>
                  </a:extLst>
                </a:gridCol>
                <a:gridCol w="614363">
                  <a:extLst>
                    <a:ext uri="{9D8B030D-6E8A-4147-A177-3AD203B41FA5}">
                      <a16:colId xmlns:a16="http://schemas.microsoft.com/office/drawing/2014/main" val="3795461933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177796776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그룹</a:t>
                      </a:r>
                      <a:r>
                        <a:rPr lang="en-US" altLang="ko-KR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현금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CBDC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체크카드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신용카드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모바일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748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현재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11.1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26.0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26.9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30.0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5.9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991504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ea"/>
                          <a:ea typeface="+mn-ea"/>
                        </a:rPr>
                        <a:t>CBDC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도입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10.9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17.0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22.0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25.4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6.4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14668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변화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0.2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7.8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4.9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4.7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-0.5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30729323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C393C25-94E0-E484-0862-0BDFF6F09C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612603"/>
              </p:ext>
            </p:extLst>
          </p:nvPr>
        </p:nvGraphicFramePr>
        <p:xfrm>
          <a:off x="838200" y="3306701"/>
          <a:ext cx="4605341" cy="8915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950913">
                  <a:extLst>
                    <a:ext uri="{9D8B030D-6E8A-4147-A177-3AD203B41FA5}">
                      <a16:colId xmlns:a16="http://schemas.microsoft.com/office/drawing/2014/main" val="1333983936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855114175"/>
                    </a:ext>
                  </a:extLst>
                </a:gridCol>
                <a:gridCol w="582613">
                  <a:extLst>
                    <a:ext uri="{9D8B030D-6E8A-4147-A177-3AD203B41FA5}">
                      <a16:colId xmlns:a16="http://schemas.microsoft.com/office/drawing/2014/main" val="223039244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1792640257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740971834"/>
                    </a:ext>
                  </a:extLst>
                </a:gridCol>
                <a:gridCol w="614363">
                  <a:extLst>
                    <a:ext uri="{9D8B030D-6E8A-4147-A177-3AD203B41FA5}">
                      <a16:colId xmlns:a16="http://schemas.microsoft.com/office/drawing/2014/main" val="4287832436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53534823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ko-KR" alt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그룹</a:t>
                      </a:r>
                      <a:r>
                        <a:rPr lang="en-US" altLang="ko-KR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400" b="1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ko-KR" alt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현금</a:t>
                      </a:r>
                      <a:endParaRPr lang="ko-KR" altLang="en-US" sz="1400" b="1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CBDC</a:t>
                      </a:r>
                      <a:endParaRPr lang="en-US" sz="1400" b="1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ko-KR" alt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체크카드</a:t>
                      </a:r>
                      <a:endParaRPr lang="ko-KR" altLang="en-US" sz="1400" b="1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ko-KR" altLang="en-US" sz="1400" b="1" u="none" strike="noStrike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신용카드</a:t>
                      </a:r>
                      <a:endParaRPr lang="ko-KR" altLang="en-US" sz="1400" b="1" u="none" strike="noStrike" kern="12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ko-KR" altLang="en-US" sz="1400" b="1" u="none" strike="noStrike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모바일</a:t>
                      </a:r>
                      <a:endParaRPr lang="ko-KR" altLang="en-US" sz="1400" b="1" u="none" strike="noStrike" kern="12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ko-KR" alt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  <a:endParaRPr lang="ko-KR" altLang="en-US" sz="1400" b="1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28104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ko-KR" alt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현재</a:t>
                      </a:r>
                      <a:endParaRPr lang="ko-KR" altLang="en-US" sz="1400" b="1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11.9</a:t>
                      </a:r>
                      <a:endParaRPr lang="en-US" sz="1400" b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400" b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22.0</a:t>
                      </a:r>
                      <a:endParaRPr lang="en-US" sz="1400" b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27.4</a:t>
                      </a:r>
                      <a:endParaRPr lang="en-US" sz="1400" b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28.3</a:t>
                      </a:r>
                      <a:endParaRPr lang="en-US" sz="1400" b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10.4</a:t>
                      </a:r>
                      <a:endParaRPr lang="en-US" sz="1400" b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24214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CBDC</a:t>
                      </a:r>
                      <a:r>
                        <a:rPr lang="ko-KR" alt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도입</a:t>
                      </a:r>
                      <a:endParaRPr lang="ko-KR" altLang="en-US" sz="1400" b="1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10.4</a:t>
                      </a:r>
                      <a:endParaRPr lang="en-US" sz="1400" b="0" u="none" strike="noStrike" kern="12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27.1</a:t>
                      </a:r>
                      <a:endParaRPr lang="en-US" sz="1400" b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15.5</a:t>
                      </a:r>
                      <a:endParaRPr lang="en-US" sz="1400" b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18.7</a:t>
                      </a:r>
                      <a:endParaRPr lang="en-US" sz="1400" b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22.1</a:t>
                      </a:r>
                      <a:endParaRPr lang="en-US" sz="1400" b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6.1</a:t>
                      </a:r>
                      <a:endParaRPr lang="en-US" sz="1400" b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1000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ko-KR" alt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변화</a:t>
                      </a:r>
                      <a:endParaRPr lang="ko-KR" altLang="en-US" sz="1400" b="1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1.5</a:t>
                      </a:r>
                      <a:endParaRPr lang="en-US" sz="1400" b="0" u="none" strike="noStrike" kern="12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400" b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6.5</a:t>
                      </a:r>
                      <a:endParaRPr lang="en-US" sz="1400" b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8.7</a:t>
                      </a:r>
                      <a:endParaRPr lang="en-US" sz="1400" b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6.2</a:t>
                      </a:r>
                      <a:endParaRPr lang="en-US" sz="1400" b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4.3</a:t>
                      </a:r>
                      <a:endParaRPr lang="en-US" sz="1400" b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45035791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870ACAB-7432-163D-8A6C-93735E7FE4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106611"/>
              </p:ext>
            </p:extLst>
          </p:nvPr>
        </p:nvGraphicFramePr>
        <p:xfrm>
          <a:off x="838200" y="4855336"/>
          <a:ext cx="4605341" cy="8915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950913">
                  <a:extLst>
                    <a:ext uri="{9D8B030D-6E8A-4147-A177-3AD203B41FA5}">
                      <a16:colId xmlns:a16="http://schemas.microsoft.com/office/drawing/2014/main" val="817723061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3113429081"/>
                    </a:ext>
                  </a:extLst>
                </a:gridCol>
                <a:gridCol w="582613">
                  <a:extLst>
                    <a:ext uri="{9D8B030D-6E8A-4147-A177-3AD203B41FA5}">
                      <a16:colId xmlns:a16="http://schemas.microsoft.com/office/drawing/2014/main" val="3078702173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911132307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639355813"/>
                    </a:ext>
                  </a:extLst>
                </a:gridCol>
                <a:gridCol w="614363">
                  <a:extLst>
                    <a:ext uri="{9D8B030D-6E8A-4147-A177-3AD203B41FA5}">
                      <a16:colId xmlns:a16="http://schemas.microsoft.com/office/drawing/2014/main" val="1570132476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37894464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그룹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현금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ea"/>
                          <a:ea typeface="+mn-ea"/>
                        </a:rPr>
                        <a:t>CBDC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체크카드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신용카드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모바일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기타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5364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현재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15.0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24.5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26.1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25.2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9.2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836003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ea"/>
                          <a:ea typeface="+mn-ea"/>
                        </a:rPr>
                        <a:t>CBDC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도입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34.5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11.4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21.9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18.9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4.7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3676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변화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6.3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13.1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4.2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6.3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4.5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028709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EB95B3AA-A584-3081-3F2A-AA8EB48BC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894636"/>
              </p:ext>
            </p:extLst>
          </p:nvPr>
        </p:nvGraphicFramePr>
        <p:xfrm>
          <a:off x="6038045" y="1758067"/>
          <a:ext cx="4605341" cy="8915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950913">
                  <a:extLst>
                    <a:ext uri="{9D8B030D-6E8A-4147-A177-3AD203B41FA5}">
                      <a16:colId xmlns:a16="http://schemas.microsoft.com/office/drawing/2014/main" val="3739010095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215732651"/>
                    </a:ext>
                  </a:extLst>
                </a:gridCol>
                <a:gridCol w="582613">
                  <a:extLst>
                    <a:ext uri="{9D8B030D-6E8A-4147-A177-3AD203B41FA5}">
                      <a16:colId xmlns:a16="http://schemas.microsoft.com/office/drawing/2014/main" val="3895605656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3087473812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214447764"/>
                    </a:ext>
                  </a:extLst>
                </a:gridCol>
                <a:gridCol w="614363">
                  <a:extLst>
                    <a:ext uri="{9D8B030D-6E8A-4147-A177-3AD203B41FA5}">
                      <a16:colId xmlns:a16="http://schemas.microsoft.com/office/drawing/2014/main" val="331404292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12993757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그룹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현금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ea"/>
                          <a:ea typeface="+mn-ea"/>
                        </a:rPr>
                        <a:t>CBDC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체크카드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신용카드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모바일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기타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0688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현재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7.5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28.5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27.9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23.1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13.1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615142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ea"/>
                          <a:ea typeface="+mn-ea"/>
                        </a:rPr>
                        <a:t>CBDC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도입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5.9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24.2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21.1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24.4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18.0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6.4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88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변화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1.6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7.4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3.5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5.1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6.6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27205363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8F7F023-06A4-9FE1-D54C-A1587079C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046420"/>
              </p:ext>
            </p:extLst>
          </p:nvPr>
        </p:nvGraphicFramePr>
        <p:xfrm>
          <a:off x="6038045" y="4855336"/>
          <a:ext cx="4605341" cy="8915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950913">
                  <a:extLst>
                    <a:ext uri="{9D8B030D-6E8A-4147-A177-3AD203B41FA5}">
                      <a16:colId xmlns:a16="http://schemas.microsoft.com/office/drawing/2014/main" val="3747883556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618026522"/>
                    </a:ext>
                  </a:extLst>
                </a:gridCol>
                <a:gridCol w="582613">
                  <a:extLst>
                    <a:ext uri="{9D8B030D-6E8A-4147-A177-3AD203B41FA5}">
                      <a16:colId xmlns:a16="http://schemas.microsoft.com/office/drawing/2014/main" val="2417483128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492764942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1940100056"/>
                    </a:ext>
                  </a:extLst>
                </a:gridCol>
                <a:gridCol w="614363">
                  <a:extLst>
                    <a:ext uri="{9D8B030D-6E8A-4147-A177-3AD203B41FA5}">
                      <a16:colId xmlns:a16="http://schemas.microsoft.com/office/drawing/2014/main" val="1552643150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59083894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그룹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현금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ea"/>
                          <a:ea typeface="+mn-ea"/>
                        </a:rPr>
                        <a:t>CBDC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체크카드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신용카드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모바일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기타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24436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현재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9.7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24.5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38.8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20.5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6.4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837404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+mn-ea"/>
                          <a:ea typeface="+mn-ea"/>
                        </a:rPr>
                        <a:t>CBDC</a:t>
                      </a:r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도입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6.1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29.6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15.7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27.8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14.3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6.5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44526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변화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3.6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8.8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11.1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6.3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-0.1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91855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878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95E2C-47C4-E77E-96EB-243A8814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유동자산 </a:t>
            </a:r>
            <a:r>
              <a:rPr lang="ko-KR" altLang="en-US" dirty="0"/>
              <a:t>포트폴리오 변화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13A6AE-B9DA-B816-E190-75C8AD0982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7314609"/>
              </p:ext>
            </p:extLst>
          </p:nvPr>
        </p:nvGraphicFramePr>
        <p:xfrm>
          <a:off x="609600" y="1526976"/>
          <a:ext cx="10535577" cy="511920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281375">
                  <a:extLst>
                    <a:ext uri="{9D8B030D-6E8A-4147-A177-3AD203B41FA5}">
                      <a16:colId xmlns:a16="http://schemas.microsoft.com/office/drawing/2014/main" val="2836253911"/>
                    </a:ext>
                  </a:extLst>
                </a:gridCol>
                <a:gridCol w="1831260">
                  <a:extLst>
                    <a:ext uri="{9D8B030D-6E8A-4147-A177-3AD203B41FA5}">
                      <a16:colId xmlns:a16="http://schemas.microsoft.com/office/drawing/2014/main" val="4078879797"/>
                    </a:ext>
                  </a:extLst>
                </a:gridCol>
                <a:gridCol w="1237157">
                  <a:extLst>
                    <a:ext uri="{9D8B030D-6E8A-4147-A177-3AD203B41FA5}">
                      <a16:colId xmlns:a16="http://schemas.microsoft.com/office/drawing/2014/main" val="775319010"/>
                    </a:ext>
                  </a:extLst>
                </a:gridCol>
                <a:gridCol w="1237157">
                  <a:extLst>
                    <a:ext uri="{9D8B030D-6E8A-4147-A177-3AD203B41FA5}">
                      <a16:colId xmlns:a16="http://schemas.microsoft.com/office/drawing/2014/main" val="1834353142"/>
                    </a:ext>
                  </a:extLst>
                </a:gridCol>
                <a:gridCol w="1237157">
                  <a:extLst>
                    <a:ext uri="{9D8B030D-6E8A-4147-A177-3AD203B41FA5}">
                      <a16:colId xmlns:a16="http://schemas.microsoft.com/office/drawing/2014/main" val="4066556787"/>
                    </a:ext>
                  </a:extLst>
                </a:gridCol>
                <a:gridCol w="1237157">
                  <a:extLst>
                    <a:ext uri="{9D8B030D-6E8A-4147-A177-3AD203B41FA5}">
                      <a16:colId xmlns:a16="http://schemas.microsoft.com/office/drawing/2014/main" val="1239536450"/>
                    </a:ext>
                  </a:extLst>
                </a:gridCol>
                <a:gridCol w="1237157">
                  <a:extLst>
                    <a:ext uri="{9D8B030D-6E8A-4147-A177-3AD203B41FA5}">
                      <a16:colId xmlns:a16="http://schemas.microsoft.com/office/drawing/2014/main" val="1239447382"/>
                    </a:ext>
                  </a:extLst>
                </a:gridCol>
                <a:gridCol w="1237157">
                  <a:extLst>
                    <a:ext uri="{9D8B030D-6E8A-4147-A177-3AD203B41FA5}">
                      <a16:colId xmlns:a16="http://schemas.microsoft.com/office/drawing/2014/main" val="704047149"/>
                    </a:ext>
                  </a:extLst>
                </a:gridCol>
              </a:tblGrid>
              <a:tr h="248102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전체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G1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G2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G3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G4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G5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807114"/>
                  </a:ext>
                </a:extLst>
              </a:tr>
              <a:tr h="342501">
                <a:tc rowSpan="3"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수중에 현금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현재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2.23—8.82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1.58—6.88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2.79—9.52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2.85—10.46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2.05—8.14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2.33—9.19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79837967"/>
                  </a:ext>
                </a:extLst>
              </a:tr>
              <a:tr h="342501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CBDC</a:t>
                      </a:r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도입후</a:t>
                      </a:r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 대체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5.76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4.5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+mn-ea"/>
                          <a:ea typeface="+mn-ea"/>
                        </a:rPr>
                        <a:t>6.22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+mn-ea"/>
                          <a:ea typeface="+mn-ea"/>
                        </a:rPr>
                        <a:t>6.84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+mn-ea"/>
                          <a:ea typeface="+mn-ea"/>
                        </a:rPr>
                        <a:t>5.09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6.19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extLst>
                  <a:ext uri="{0D108BD9-81ED-4DB2-BD59-A6C34878D82A}">
                    <a16:rowId xmlns:a16="http://schemas.microsoft.com/office/drawing/2014/main" val="1479672631"/>
                  </a:ext>
                </a:extLst>
              </a:tr>
              <a:tr h="342501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CBDC</a:t>
                      </a:r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도입후</a:t>
                      </a:r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 추가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23.86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11.65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52.4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9.03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31.61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11.72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064071"/>
                  </a:ext>
                </a:extLst>
              </a:tr>
              <a:tr h="248102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086388"/>
                  </a:ext>
                </a:extLst>
              </a:tr>
              <a:tr h="342501">
                <a:tc rowSpan="3"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예비용 현금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현재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30.05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35.72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45.36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+mn-ea"/>
                          <a:ea typeface="+mn-ea"/>
                        </a:rPr>
                        <a:t>28.34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+mn-ea"/>
                          <a:ea typeface="+mn-ea"/>
                        </a:rPr>
                        <a:t>22.74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17.93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56977135"/>
                  </a:ext>
                </a:extLst>
              </a:tr>
              <a:tr h="342501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CBDC</a:t>
                      </a:r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도입후</a:t>
                      </a:r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 대체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16.53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+mn-ea"/>
                          <a:ea typeface="+mn-ea"/>
                        </a:rPr>
                        <a:t>21.19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27.61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16.59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12.11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7.97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extLst>
                  <a:ext uri="{0D108BD9-81ED-4DB2-BD59-A6C34878D82A}">
                    <a16:rowId xmlns:a16="http://schemas.microsoft.com/office/drawing/2014/main" val="3408950639"/>
                  </a:ext>
                </a:extLst>
              </a:tr>
              <a:tr h="342501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CBDC</a:t>
                      </a:r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도입후</a:t>
                      </a:r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 추가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47.2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28.8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69.43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34.41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34.69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63.06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388965"/>
                  </a:ext>
                </a:extLst>
              </a:tr>
              <a:tr h="248102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252558"/>
                  </a:ext>
                </a:extLst>
              </a:tr>
              <a:tr h="342501">
                <a:tc rowSpan="3"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입출식</a:t>
                      </a:r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 예금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현재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463.99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585.65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374.29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408.39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564.52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382.88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88853305"/>
                  </a:ext>
                </a:extLst>
              </a:tr>
              <a:tr h="342501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CBDC</a:t>
                      </a:r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도입후</a:t>
                      </a:r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 대체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215.85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277.55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179.42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224.3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244.06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156.14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extLst>
                  <a:ext uri="{0D108BD9-81ED-4DB2-BD59-A6C34878D82A}">
                    <a16:rowId xmlns:a16="http://schemas.microsoft.com/office/drawing/2014/main" val="2413050777"/>
                  </a:ext>
                </a:extLst>
              </a:tr>
              <a:tr h="342501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CBDC</a:t>
                      </a:r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도입후</a:t>
                      </a:r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 추가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212.63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332.8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178.65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175.85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203.39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182.34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955392"/>
                  </a:ext>
                </a:extLst>
              </a:tr>
              <a:tr h="248102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955827"/>
                  </a:ext>
                </a:extLst>
              </a:tr>
              <a:tr h="342501">
                <a:tc rowSpan="3"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저축성 예금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현재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1600" u="none" strike="noStrike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036.89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1600" u="none" strike="noStrike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389.12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1600" u="none" strike="noStrike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159.52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1600" u="none" strike="noStrike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638.85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1600" u="none" strike="noStrike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072.5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1600" u="none" strike="noStrike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906.57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06555705"/>
                  </a:ext>
                </a:extLst>
              </a:tr>
              <a:tr h="342501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CBDC</a:t>
                      </a:r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도입후</a:t>
                      </a:r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 대체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792.05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1600" u="none" strike="noStrike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026.06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+mn-ea"/>
                          <a:ea typeface="+mn-ea"/>
                        </a:rPr>
                        <a:t>619.06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+mn-ea"/>
                          <a:ea typeface="+mn-ea"/>
                        </a:rPr>
                        <a:t>933.24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723.19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617.9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extLst>
                  <a:ext uri="{0D108BD9-81ED-4DB2-BD59-A6C34878D82A}">
                    <a16:rowId xmlns:a16="http://schemas.microsoft.com/office/drawing/2014/main" val="483050614"/>
                  </a:ext>
                </a:extLst>
              </a:tr>
              <a:tr h="342501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CBDC</a:t>
                      </a:r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도입후</a:t>
                      </a:r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 추가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+mn-ea"/>
                          <a:ea typeface="+mn-ea"/>
                        </a:rPr>
                        <a:t>718.8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+mn-ea"/>
                          <a:ea typeface="+mn-ea"/>
                        </a:rPr>
                        <a:t>351.4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+mn-ea"/>
                          <a:ea typeface="+mn-ea"/>
                        </a:rPr>
                        <a:t>392.1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+mn-ea"/>
                          <a:ea typeface="+mn-ea"/>
                        </a:rPr>
                        <a:t>938.95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327.43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1600" u="none" strike="noStrike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sz="1600" u="none" strike="noStrike" dirty="0">
                          <a:effectLst/>
                          <a:latin typeface="+mn-ea"/>
                          <a:ea typeface="+mn-ea"/>
                        </a:rPr>
                        <a:t>435.52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59" marR="8459" marT="8459" marB="0" anchor="ctr"/>
                </a:tc>
                <a:extLst>
                  <a:ext uri="{0D108BD9-81ED-4DB2-BD59-A6C34878D82A}">
                    <a16:rowId xmlns:a16="http://schemas.microsoft.com/office/drawing/2014/main" val="317657492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77C14C-03FB-EFAE-DC2B-5EBBA31D5B8F}"/>
              </a:ext>
            </a:extLst>
          </p:cNvPr>
          <p:cNvSpPr txBox="1"/>
          <p:nvPr/>
        </p:nvSpPr>
        <p:spPr>
          <a:xfrm>
            <a:off x="9677400" y="1219200"/>
            <a:ext cx="129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평균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만원</a:t>
            </a:r>
            <a:r>
              <a:rPr lang="en-US" altLang="ko-KR" sz="1400" dirty="0">
                <a:latin typeface="+mn-ea"/>
              </a:rPr>
              <a:t>)</a:t>
            </a:r>
            <a:endParaRPr 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4360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D951F922-69A7-D24B-8099-347CC2EDA3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0203960"/>
              </p:ext>
            </p:extLst>
          </p:nvPr>
        </p:nvGraphicFramePr>
        <p:xfrm>
          <a:off x="609600" y="1600200"/>
          <a:ext cx="10972799" cy="475511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39074113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47111033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2434952426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697142997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774189476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3889528707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3034703019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1264051239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399858766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699906297"/>
                    </a:ext>
                  </a:extLst>
                </a:gridCol>
              </a:tblGrid>
              <a:tr h="1198626"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  <a:latin typeface="+mn-ea"/>
                          <a:ea typeface="+mn-ea"/>
                        </a:rPr>
                        <a:t>사례수</a:t>
                      </a:r>
                      <a:r>
                        <a:rPr lang="ko-KR" altLang="en-US" sz="16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u="none" strike="noStrike" dirty="0">
                          <a:effectLst/>
                          <a:latin typeface="+mn-ea"/>
                          <a:ea typeface="+mn-ea"/>
                        </a:rPr>
                        <a:t>명</a:t>
                      </a:r>
                      <a:r>
                        <a:rPr lang="en-US" altLang="ko-KR" sz="16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+mn-ea"/>
                          <a:ea typeface="+mn-ea"/>
                        </a:rPr>
                        <a:t>혜택과 상관없이 </a:t>
                      </a:r>
                      <a:r>
                        <a:rPr lang="en" sz="1600" u="none" strike="noStrike" dirty="0">
                          <a:effectLst/>
                          <a:latin typeface="+mn-ea"/>
                          <a:ea typeface="+mn-ea"/>
                        </a:rPr>
                        <a:t>CBDC</a:t>
                      </a:r>
                      <a:r>
                        <a:rPr lang="ko-KR" altLang="en-US" sz="1600" u="none" strike="noStrike" dirty="0" err="1">
                          <a:effectLst/>
                          <a:latin typeface="+mn-ea"/>
                          <a:ea typeface="+mn-ea"/>
                        </a:rPr>
                        <a:t>를</a:t>
                      </a:r>
                      <a:r>
                        <a:rPr lang="ko-KR" altLang="en-US" sz="1600" u="none" strike="noStrike" dirty="0">
                          <a:effectLst/>
                          <a:latin typeface="+mn-ea"/>
                          <a:ea typeface="+mn-ea"/>
                        </a:rPr>
                        <a:t> 사용하지 않겠다</a:t>
                      </a:r>
                      <a:r>
                        <a:rPr lang="en-US" altLang="ko-KR" sz="16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u="none" strike="noStrike" dirty="0">
                          <a:effectLst/>
                          <a:latin typeface="+mn-ea"/>
                          <a:ea typeface="+mn-ea"/>
                        </a:rPr>
                        <a:t>0.5% </a:t>
                      </a:r>
                      <a:r>
                        <a:rPr lang="ko-KR" altLang="en-US" sz="1600" u="none" strike="noStrike" dirty="0">
                          <a:effectLst/>
                          <a:latin typeface="+mn-ea"/>
                          <a:ea typeface="+mn-ea"/>
                        </a:rPr>
                        <a:t>미만 할인</a:t>
                      </a:r>
                      <a:r>
                        <a:rPr lang="en-US" altLang="ko-KR" sz="1600" u="none" strike="noStrike" dirty="0">
                          <a:effectLst/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1600" u="none" strike="noStrike" dirty="0">
                          <a:effectLst/>
                          <a:latin typeface="+mn-ea"/>
                          <a:ea typeface="+mn-ea"/>
                        </a:rPr>
                        <a:t>포인트 적립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+mn-ea"/>
                          <a:ea typeface="+mn-ea"/>
                        </a:rPr>
                        <a:t>0.5%~1.0% </a:t>
                      </a:r>
                      <a:r>
                        <a:rPr lang="ko-KR" altLang="en-US" sz="1600" u="none" strike="noStrike" dirty="0">
                          <a:effectLst/>
                          <a:latin typeface="+mn-ea"/>
                          <a:ea typeface="+mn-ea"/>
                        </a:rPr>
                        <a:t>할인</a:t>
                      </a:r>
                      <a:r>
                        <a:rPr lang="en-US" altLang="ko-KR" sz="1600" u="none" strike="noStrike" dirty="0">
                          <a:effectLst/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1600" u="none" strike="noStrike" dirty="0">
                          <a:effectLst/>
                          <a:latin typeface="+mn-ea"/>
                          <a:ea typeface="+mn-ea"/>
                        </a:rPr>
                        <a:t>포인트 적립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+mn-ea"/>
                          <a:ea typeface="+mn-ea"/>
                        </a:rPr>
                        <a:t>1.0%~1.5% </a:t>
                      </a:r>
                      <a:r>
                        <a:rPr lang="ko-KR" altLang="en-US" sz="1600" u="none" strike="noStrike" dirty="0">
                          <a:effectLst/>
                          <a:latin typeface="+mn-ea"/>
                          <a:ea typeface="+mn-ea"/>
                        </a:rPr>
                        <a:t>할인</a:t>
                      </a:r>
                      <a:r>
                        <a:rPr lang="en-US" altLang="ko-KR" sz="1600" u="none" strike="noStrike" dirty="0">
                          <a:effectLst/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1600" u="none" strike="noStrike" dirty="0">
                          <a:effectLst/>
                          <a:latin typeface="+mn-ea"/>
                          <a:ea typeface="+mn-ea"/>
                        </a:rPr>
                        <a:t>포인트 적립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+mn-ea"/>
                          <a:ea typeface="+mn-ea"/>
                        </a:rPr>
                        <a:t>1.5%~2.0% </a:t>
                      </a:r>
                      <a:r>
                        <a:rPr lang="ko-KR" altLang="en-US" sz="1600" u="none" strike="noStrike" dirty="0">
                          <a:effectLst/>
                          <a:latin typeface="+mn-ea"/>
                          <a:ea typeface="+mn-ea"/>
                        </a:rPr>
                        <a:t>할인</a:t>
                      </a:r>
                      <a:r>
                        <a:rPr lang="en-US" altLang="ko-KR" sz="1600" u="none" strike="noStrike" dirty="0">
                          <a:effectLst/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1600" u="none" strike="noStrike" dirty="0">
                          <a:effectLst/>
                          <a:latin typeface="+mn-ea"/>
                          <a:ea typeface="+mn-ea"/>
                        </a:rPr>
                        <a:t>포인트 적립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u="none" strike="noStrike" dirty="0">
                          <a:effectLst/>
                          <a:latin typeface="+mn-ea"/>
                          <a:ea typeface="+mn-ea"/>
                        </a:rPr>
                        <a:t>2.0% </a:t>
                      </a:r>
                      <a:r>
                        <a:rPr lang="ko-KR" altLang="en-US" sz="1600" u="none" strike="noStrike" dirty="0">
                          <a:effectLst/>
                          <a:latin typeface="+mn-ea"/>
                          <a:ea typeface="+mn-ea"/>
                        </a:rPr>
                        <a:t>이상 할인</a:t>
                      </a:r>
                      <a:r>
                        <a:rPr lang="en-US" altLang="ko-KR" sz="1600" u="none" strike="noStrike" dirty="0">
                          <a:effectLst/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1600" u="none" strike="noStrike" dirty="0">
                          <a:effectLst/>
                          <a:latin typeface="+mn-ea"/>
                          <a:ea typeface="+mn-ea"/>
                        </a:rPr>
                        <a:t>포인트 적립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+mn-ea"/>
                          <a:ea typeface="+mn-ea"/>
                        </a:rPr>
                        <a:t>혜택에 상관없이 </a:t>
                      </a:r>
                      <a:r>
                        <a:rPr lang="en" sz="1600" u="none" strike="noStrike" dirty="0">
                          <a:effectLst/>
                          <a:latin typeface="+mn-ea"/>
                          <a:ea typeface="+mn-ea"/>
                        </a:rPr>
                        <a:t>CBDC</a:t>
                      </a:r>
                      <a:r>
                        <a:rPr lang="ko-KR" altLang="en-US" sz="1600" u="none" strike="noStrike" dirty="0" err="1">
                          <a:effectLst/>
                          <a:latin typeface="+mn-ea"/>
                          <a:ea typeface="+mn-ea"/>
                        </a:rPr>
                        <a:t>를</a:t>
                      </a:r>
                      <a:r>
                        <a:rPr lang="ko-KR" altLang="en-US" sz="1600" u="none" strike="noStrike" dirty="0">
                          <a:effectLst/>
                          <a:latin typeface="+mn-ea"/>
                          <a:ea typeface="+mn-ea"/>
                        </a:rPr>
                        <a:t> 우선적으로 사용하겠다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+mn-ea"/>
                          <a:ea typeface="+mn-ea"/>
                        </a:rPr>
                        <a:t>계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302" marR="11302" marT="11302" marB="0" anchor="ctr"/>
                </a:tc>
                <a:extLst>
                  <a:ext uri="{0D108BD9-81ED-4DB2-BD59-A6C34878D82A}">
                    <a16:rowId xmlns:a16="http://schemas.microsoft.com/office/drawing/2014/main" val="1574449709"/>
                  </a:ext>
                </a:extLst>
              </a:tr>
              <a:tr h="5035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ea"/>
                          <a:ea typeface="+mn-ea"/>
                        </a:rPr>
                        <a:t>전체</a:t>
                      </a:r>
                      <a:endParaRPr lang="ko-KR" alt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(210)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5.7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2.9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5.7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15.2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>
                          <a:latin typeface="+mn-ea"/>
                          <a:ea typeface="+mn-ea"/>
                        </a:rPr>
                        <a:t>15.7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48.1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>
                          <a:latin typeface="+mn-ea"/>
                          <a:ea typeface="+mn-ea"/>
                        </a:rPr>
                        <a:t>6.7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>
                          <a:latin typeface="+mn-ea"/>
                          <a:ea typeface="+mn-ea"/>
                        </a:rPr>
                        <a:t>100.0</a:t>
                      </a:r>
                    </a:p>
                  </a:txBody>
                  <a:tcPr marL="11302" marR="11302" marT="11302" marB="0" anchor="ctr"/>
                </a:tc>
                <a:extLst>
                  <a:ext uri="{0D108BD9-81ED-4DB2-BD59-A6C34878D82A}">
                    <a16:rowId xmlns:a16="http://schemas.microsoft.com/office/drawing/2014/main" val="1607384138"/>
                  </a:ext>
                </a:extLst>
              </a:tr>
              <a:tr h="503516">
                <a:tc>
                  <a:txBody>
                    <a:bodyPr/>
                    <a:lstStyle/>
                    <a:p>
                      <a:pPr algn="ctr" fontAlgn="ctr"/>
                      <a:endParaRPr lang="ko-KR" alt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US" altLang="en-US" sz="2000" dirty="0"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US" altLang="en-US" sz="2000" dirty="0"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US" altLang="en-US" sz="2000" dirty="0"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US" altLang="en-US" sz="2000" dirty="0"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US" altLang="en-US" sz="2000" dirty="0"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US" altLang="en-US" sz="2000"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US" altLang="en-US" sz="2000" dirty="0"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US" altLang="en-US" sz="2000"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US" altLang="en-US" sz="2000"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1302" marR="11302" marT="11302" marB="0" anchor="ctr"/>
                </a:tc>
                <a:extLst>
                  <a:ext uri="{0D108BD9-81ED-4DB2-BD59-A6C34878D82A}">
                    <a16:rowId xmlns:a16="http://schemas.microsoft.com/office/drawing/2014/main" val="2358680560"/>
                  </a:ext>
                </a:extLst>
              </a:tr>
              <a:tr h="503516">
                <a:tc>
                  <a:txBody>
                    <a:bodyPr/>
                    <a:lstStyle/>
                    <a:p>
                      <a:pPr marL="0" lv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" sz="2000" u="none" strike="noStrike" dirty="0">
                          <a:effectLst/>
                          <a:latin typeface="+mn-ea"/>
                          <a:ea typeface="+mn-ea"/>
                        </a:rPr>
                        <a:t>G1</a:t>
                      </a:r>
                      <a:endParaRPr lang="ko-KR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(43)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11.6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2.3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11.6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16.3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14.0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39.5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>
                          <a:latin typeface="+mn-ea"/>
                          <a:ea typeface="+mn-ea"/>
                        </a:rPr>
                        <a:t>4.7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>
                          <a:latin typeface="+mn-ea"/>
                          <a:ea typeface="+mn-ea"/>
                        </a:rPr>
                        <a:t>100.0</a:t>
                      </a:r>
                    </a:p>
                  </a:txBody>
                  <a:tcPr marL="11302" marR="11302" marT="11302" marB="0" anchor="ctr"/>
                </a:tc>
                <a:extLst>
                  <a:ext uri="{0D108BD9-81ED-4DB2-BD59-A6C34878D82A}">
                    <a16:rowId xmlns:a16="http://schemas.microsoft.com/office/drawing/2014/main" val="4088721907"/>
                  </a:ext>
                </a:extLst>
              </a:tr>
              <a:tr h="503516">
                <a:tc>
                  <a:txBody>
                    <a:bodyPr/>
                    <a:lstStyle/>
                    <a:p>
                      <a:pPr marL="0" lv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" sz="2000" u="none" strike="noStrike" dirty="0">
                          <a:effectLst/>
                          <a:latin typeface="+mn-ea"/>
                          <a:ea typeface="+mn-ea"/>
                        </a:rPr>
                        <a:t>G2</a:t>
                      </a:r>
                      <a:endParaRPr lang="en-US" altLang="ko-KR" sz="2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(42)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2.4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4.8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2.4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21.4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11.9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50.0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7.1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>
                          <a:latin typeface="+mn-ea"/>
                          <a:ea typeface="+mn-ea"/>
                        </a:rPr>
                        <a:t>100.0</a:t>
                      </a:r>
                    </a:p>
                  </a:txBody>
                  <a:tcPr marL="11302" marR="11302" marT="11302" marB="0" anchor="ctr"/>
                </a:tc>
                <a:extLst>
                  <a:ext uri="{0D108BD9-81ED-4DB2-BD59-A6C34878D82A}">
                    <a16:rowId xmlns:a16="http://schemas.microsoft.com/office/drawing/2014/main" val="218603270"/>
                  </a:ext>
                </a:extLst>
              </a:tr>
              <a:tr h="503516">
                <a:tc>
                  <a:txBody>
                    <a:bodyPr/>
                    <a:lstStyle/>
                    <a:p>
                      <a:pPr marL="0" lv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" sz="2000" u="none" strike="noStrike" dirty="0">
                          <a:effectLst/>
                          <a:latin typeface="+mn-ea"/>
                          <a:ea typeface="+mn-ea"/>
                        </a:rPr>
                        <a:t>G3</a:t>
                      </a:r>
                      <a:endParaRPr lang="en-US" altLang="ko-KR" sz="2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>
                          <a:latin typeface="+mn-ea"/>
                          <a:ea typeface="+mn-ea"/>
                        </a:rPr>
                        <a:t>(41)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>
                          <a:latin typeface="+mn-ea"/>
                          <a:ea typeface="+mn-ea"/>
                        </a:rPr>
                        <a:t>4.9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2.4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2.4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9.8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19.5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53.7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7.3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>
                          <a:latin typeface="+mn-ea"/>
                          <a:ea typeface="+mn-ea"/>
                        </a:rPr>
                        <a:t>100.0</a:t>
                      </a:r>
                    </a:p>
                  </a:txBody>
                  <a:tcPr marL="11302" marR="11302" marT="11302" marB="0" anchor="ctr"/>
                </a:tc>
                <a:extLst>
                  <a:ext uri="{0D108BD9-81ED-4DB2-BD59-A6C34878D82A}">
                    <a16:rowId xmlns:a16="http://schemas.microsoft.com/office/drawing/2014/main" val="3098911969"/>
                  </a:ext>
                </a:extLst>
              </a:tr>
              <a:tr h="503516">
                <a:tc>
                  <a:txBody>
                    <a:bodyPr/>
                    <a:lstStyle/>
                    <a:p>
                      <a:pPr marL="0" lv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" sz="2000" u="none" strike="noStrike" dirty="0">
                          <a:effectLst/>
                          <a:latin typeface="+mn-ea"/>
                          <a:ea typeface="+mn-ea"/>
                        </a:rPr>
                        <a:t>G4</a:t>
                      </a:r>
                      <a:endParaRPr lang="ko-KR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>
                          <a:latin typeface="+mn-ea"/>
                          <a:ea typeface="+mn-ea"/>
                        </a:rPr>
                        <a:t>(42)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>
                          <a:latin typeface="+mn-ea"/>
                          <a:ea typeface="+mn-ea"/>
                        </a:rPr>
                        <a:t>4.8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2.4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7.1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19.0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19.0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40.5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7.1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100.0</a:t>
                      </a:r>
                    </a:p>
                  </a:txBody>
                  <a:tcPr marL="11302" marR="11302" marT="11302" marB="0" anchor="ctr"/>
                </a:tc>
                <a:extLst>
                  <a:ext uri="{0D108BD9-81ED-4DB2-BD59-A6C34878D82A}">
                    <a16:rowId xmlns:a16="http://schemas.microsoft.com/office/drawing/2014/main" val="3774947028"/>
                  </a:ext>
                </a:extLst>
              </a:tr>
              <a:tr h="503516">
                <a:tc>
                  <a:txBody>
                    <a:bodyPr/>
                    <a:lstStyle/>
                    <a:p>
                      <a:pPr marL="0" lv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" sz="2000" u="none" strike="noStrike" dirty="0">
                          <a:effectLst/>
                          <a:latin typeface="+mn-ea"/>
                          <a:ea typeface="+mn-ea"/>
                        </a:rPr>
                        <a:t>G5</a:t>
                      </a:r>
                      <a:endParaRPr lang="ko-KR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>
                          <a:latin typeface="+mn-ea"/>
                          <a:ea typeface="+mn-ea"/>
                        </a:rPr>
                        <a:t>(42)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>
                          <a:latin typeface="+mn-ea"/>
                          <a:ea typeface="+mn-ea"/>
                        </a:rPr>
                        <a:t>4.8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>
                          <a:latin typeface="+mn-ea"/>
                          <a:ea typeface="+mn-ea"/>
                        </a:rPr>
                        <a:t>2.4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4.8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9.5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14.3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57.1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7.1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100.0</a:t>
                      </a:r>
                    </a:p>
                  </a:txBody>
                  <a:tcPr marL="11302" marR="11302" marT="11302" marB="0" anchor="ctr"/>
                </a:tc>
                <a:extLst>
                  <a:ext uri="{0D108BD9-81ED-4DB2-BD59-A6C34878D82A}">
                    <a16:rowId xmlns:a16="http://schemas.microsoft.com/office/drawing/2014/main" val="3318994179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66980851-13F5-EDB0-BCDE-FFE9E9B5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민간기업의 대응</a:t>
            </a:r>
            <a:r>
              <a:rPr lang="en-US" altLang="ko-KR" dirty="0"/>
              <a:t>:</a:t>
            </a:r>
            <a:r>
              <a:rPr lang="ko-KR" altLang="en-US" dirty="0"/>
              <a:t> 할인 및 포인트 제공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76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D951F922-69A7-D24B-8099-347CC2EDA3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5900440"/>
              </p:ext>
            </p:extLst>
          </p:nvPr>
        </p:nvGraphicFramePr>
        <p:xfrm>
          <a:off x="628650" y="1600200"/>
          <a:ext cx="10934700" cy="472323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39074113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47111033"/>
                    </a:ext>
                  </a:extLst>
                </a:gridCol>
                <a:gridCol w="1393825">
                  <a:extLst>
                    <a:ext uri="{9D8B030D-6E8A-4147-A177-3AD203B41FA5}">
                      <a16:colId xmlns:a16="http://schemas.microsoft.com/office/drawing/2014/main" val="2434952426"/>
                    </a:ext>
                  </a:extLst>
                </a:gridCol>
                <a:gridCol w="1393825">
                  <a:extLst>
                    <a:ext uri="{9D8B030D-6E8A-4147-A177-3AD203B41FA5}">
                      <a16:colId xmlns:a16="http://schemas.microsoft.com/office/drawing/2014/main" val="697142997"/>
                    </a:ext>
                  </a:extLst>
                </a:gridCol>
                <a:gridCol w="1393825">
                  <a:extLst>
                    <a:ext uri="{9D8B030D-6E8A-4147-A177-3AD203B41FA5}">
                      <a16:colId xmlns:a16="http://schemas.microsoft.com/office/drawing/2014/main" val="774189476"/>
                    </a:ext>
                  </a:extLst>
                </a:gridCol>
                <a:gridCol w="1393825">
                  <a:extLst>
                    <a:ext uri="{9D8B030D-6E8A-4147-A177-3AD203B41FA5}">
                      <a16:colId xmlns:a16="http://schemas.microsoft.com/office/drawing/2014/main" val="3889528707"/>
                    </a:ext>
                  </a:extLst>
                </a:gridCol>
                <a:gridCol w="1393825">
                  <a:extLst>
                    <a:ext uri="{9D8B030D-6E8A-4147-A177-3AD203B41FA5}">
                      <a16:colId xmlns:a16="http://schemas.microsoft.com/office/drawing/2014/main" val="3034703019"/>
                    </a:ext>
                  </a:extLst>
                </a:gridCol>
                <a:gridCol w="1393825">
                  <a:extLst>
                    <a:ext uri="{9D8B030D-6E8A-4147-A177-3AD203B41FA5}">
                      <a16:colId xmlns:a16="http://schemas.microsoft.com/office/drawing/2014/main" val="1264051239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699906297"/>
                    </a:ext>
                  </a:extLst>
                </a:gridCol>
              </a:tblGrid>
              <a:tr h="1198626"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  <a:latin typeface="+mn-ea"/>
                          <a:ea typeface="+mn-ea"/>
                        </a:rPr>
                        <a:t>사례수</a:t>
                      </a:r>
                      <a:r>
                        <a:rPr lang="ko-KR" altLang="en-US" sz="16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u="none" strike="noStrike" dirty="0">
                          <a:effectLst/>
                          <a:latin typeface="+mn-ea"/>
                          <a:ea typeface="+mn-ea"/>
                        </a:rPr>
                        <a:t>명</a:t>
                      </a:r>
                      <a:r>
                        <a:rPr lang="en-US" altLang="ko-KR" sz="16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u="none" strike="noStrike" dirty="0">
                          <a:effectLst/>
                          <a:latin typeface="+mn-ea"/>
                          <a:ea typeface="+mn-ea"/>
                        </a:rPr>
                        <a:t>0.25%p </a:t>
                      </a:r>
                      <a:r>
                        <a:rPr lang="ko-KR" altLang="en-US" sz="1600" u="none" strike="noStrike" dirty="0">
                          <a:effectLst/>
                          <a:latin typeface="+mn-ea"/>
                          <a:ea typeface="+mn-ea"/>
                        </a:rPr>
                        <a:t>미만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u="none" strike="noStrike" dirty="0">
                          <a:effectLst/>
                          <a:latin typeface="+mn-ea"/>
                          <a:ea typeface="+mn-ea"/>
                        </a:rPr>
                        <a:t>0.25%p </a:t>
                      </a:r>
                      <a:r>
                        <a:rPr lang="ko-KR" altLang="en-US" sz="1600" u="none" strike="noStrike" dirty="0">
                          <a:effectLst/>
                          <a:latin typeface="+mn-ea"/>
                          <a:ea typeface="+mn-ea"/>
                        </a:rPr>
                        <a:t>이상 </a:t>
                      </a:r>
                      <a:r>
                        <a:rPr lang="en-US" altLang="ko-KR" sz="1600" u="none" strike="noStrike" dirty="0">
                          <a:effectLst/>
                          <a:latin typeface="+mn-ea"/>
                          <a:ea typeface="+mn-ea"/>
                        </a:rPr>
                        <a:t>0.5%</a:t>
                      </a:r>
                      <a:r>
                        <a:rPr lang="en" sz="1600" u="none" strike="noStrike" dirty="0">
                          <a:effectLst/>
                          <a:latin typeface="+mn-ea"/>
                          <a:ea typeface="+mn-ea"/>
                        </a:rPr>
                        <a:t>p </a:t>
                      </a:r>
                      <a:r>
                        <a:rPr lang="ko-KR" altLang="en-US" sz="1600" u="none" strike="noStrike" dirty="0">
                          <a:effectLst/>
                          <a:latin typeface="+mn-ea"/>
                          <a:ea typeface="+mn-ea"/>
                        </a:rPr>
                        <a:t>미만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u="none" strike="noStrike" dirty="0">
                          <a:effectLst/>
                          <a:latin typeface="+mn-ea"/>
                          <a:ea typeface="+mn-ea"/>
                        </a:rPr>
                        <a:t>0.5%p </a:t>
                      </a:r>
                      <a:r>
                        <a:rPr lang="ko-KR" altLang="en-US" sz="1600" u="none" strike="noStrike" dirty="0">
                          <a:effectLst/>
                          <a:latin typeface="+mn-ea"/>
                          <a:ea typeface="+mn-ea"/>
                        </a:rPr>
                        <a:t>이상 </a:t>
                      </a:r>
                      <a:r>
                        <a:rPr lang="en-US" altLang="ko-KR" sz="1600" u="none" strike="noStrike" dirty="0">
                          <a:effectLst/>
                          <a:latin typeface="+mn-ea"/>
                          <a:ea typeface="+mn-ea"/>
                        </a:rPr>
                        <a:t>0.75%</a:t>
                      </a:r>
                      <a:r>
                        <a:rPr lang="en" sz="1600" u="none" strike="noStrike" dirty="0">
                          <a:effectLst/>
                          <a:latin typeface="+mn-ea"/>
                          <a:ea typeface="+mn-ea"/>
                        </a:rPr>
                        <a:t>p </a:t>
                      </a:r>
                      <a:r>
                        <a:rPr lang="ko-KR" altLang="en-US" sz="1600" u="none" strike="noStrike" dirty="0">
                          <a:effectLst/>
                          <a:latin typeface="+mn-ea"/>
                          <a:ea typeface="+mn-ea"/>
                        </a:rPr>
                        <a:t>미만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u="none" strike="noStrike" dirty="0">
                          <a:effectLst/>
                          <a:latin typeface="+mn-ea"/>
                          <a:ea typeface="+mn-ea"/>
                        </a:rPr>
                        <a:t>0.75%p </a:t>
                      </a:r>
                      <a:r>
                        <a:rPr lang="ko-KR" altLang="en-US" sz="1600" u="none" strike="noStrike" dirty="0">
                          <a:effectLst/>
                          <a:latin typeface="+mn-ea"/>
                          <a:ea typeface="+mn-ea"/>
                        </a:rPr>
                        <a:t>이상 </a:t>
                      </a:r>
                      <a:r>
                        <a:rPr lang="en-US" altLang="ko-KR" sz="1600" u="none" strike="noStrike" dirty="0">
                          <a:effectLst/>
                          <a:latin typeface="+mn-ea"/>
                          <a:ea typeface="+mn-ea"/>
                        </a:rPr>
                        <a:t>1.0%</a:t>
                      </a:r>
                      <a:r>
                        <a:rPr lang="en" sz="1600" u="none" strike="noStrike" dirty="0">
                          <a:effectLst/>
                          <a:latin typeface="+mn-ea"/>
                          <a:ea typeface="+mn-ea"/>
                        </a:rPr>
                        <a:t>p </a:t>
                      </a:r>
                      <a:r>
                        <a:rPr lang="ko-KR" altLang="en-US" sz="1600" u="none" strike="noStrike" dirty="0">
                          <a:effectLst/>
                          <a:latin typeface="+mn-ea"/>
                          <a:ea typeface="+mn-ea"/>
                        </a:rPr>
                        <a:t>미만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u="none" strike="noStrike" dirty="0">
                          <a:effectLst/>
                          <a:latin typeface="+mn-ea"/>
                          <a:ea typeface="+mn-ea"/>
                        </a:rPr>
                        <a:t>1.0%p </a:t>
                      </a:r>
                      <a:r>
                        <a:rPr lang="ko-KR" altLang="en-US" sz="1600" u="none" strike="noStrike" dirty="0">
                          <a:effectLst/>
                          <a:latin typeface="+mn-ea"/>
                          <a:ea typeface="+mn-ea"/>
                        </a:rPr>
                        <a:t>이상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+mn-ea"/>
                          <a:ea typeface="+mn-ea"/>
                        </a:rPr>
                        <a:t>이자율에 상관없이 </a:t>
                      </a:r>
                      <a:r>
                        <a:rPr lang="en" sz="1600" u="none" strike="noStrike" dirty="0">
                          <a:effectLst/>
                          <a:latin typeface="+mn-ea"/>
                          <a:ea typeface="+mn-ea"/>
                        </a:rPr>
                        <a:t>CBDC</a:t>
                      </a:r>
                      <a:r>
                        <a:rPr lang="ko-KR" altLang="en-US" sz="1600" u="none" strike="noStrike" dirty="0" err="1">
                          <a:effectLst/>
                          <a:latin typeface="+mn-ea"/>
                          <a:ea typeface="+mn-ea"/>
                        </a:rPr>
                        <a:t>를</a:t>
                      </a:r>
                      <a:r>
                        <a:rPr lang="ko-KR" altLang="en-US" sz="1600" u="none" strike="noStrike" dirty="0">
                          <a:effectLst/>
                          <a:latin typeface="+mn-ea"/>
                          <a:ea typeface="+mn-ea"/>
                        </a:rPr>
                        <a:t> 계속 보유하겠다</a:t>
                      </a:r>
                      <a:r>
                        <a:rPr lang="en-US" altLang="ko-KR" sz="16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+mn-ea"/>
                          <a:ea typeface="+mn-ea"/>
                        </a:rPr>
                        <a:t>계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302" marR="11302" marT="11302" marB="0" anchor="ctr"/>
                </a:tc>
                <a:extLst>
                  <a:ext uri="{0D108BD9-81ED-4DB2-BD59-A6C34878D82A}">
                    <a16:rowId xmlns:a16="http://schemas.microsoft.com/office/drawing/2014/main" val="1574449709"/>
                  </a:ext>
                </a:extLst>
              </a:tr>
              <a:tr h="5035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ea"/>
                          <a:ea typeface="+mn-ea"/>
                        </a:rPr>
                        <a:t>전체</a:t>
                      </a:r>
                      <a:endParaRPr lang="ko-KR" alt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(210)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 dirty="0">
                          <a:effectLst/>
                          <a:latin typeface="+mn-ea"/>
                          <a:ea typeface="+mn-ea"/>
                        </a:rPr>
                        <a:t>2.7</a:t>
                      </a:r>
                      <a:endParaRPr lang="en-US" altLang="ko-Kore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 dirty="0">
                          <a:effectLst/>
                          <a:latin typeface="+mn-ea"/>
                          <a:ea typeface="+mn-ea"/>
                        </a:rPr>
                        <a:t>4.7</a:t>
                      </a:r>
                      <a:endParaRPr lang="en-US" altLang="ko-Kore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 dirty="0">
                          <a:effectLst/>
                          <a:latin typeface="+mn-ea"/>
                          <a:ea typeface="+mn-ea"/>
                        </a:rPr>
                        <a:t>12.8</a:t>
                      </a:r>
                      <a:endParaRPr lang="en-US" altLang="ko-Kore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 dirty="0">
                          <a:effectLst/>
                          <a:latin typeface="+mn-ea"/>
                          <a:ea typeface="+mn-ea"/>
                        </a:rPr>
                        <a:t>15.4</a:t>
                      </a:r>
                      <a:endParaRPr lang="en-US" altLang="ko-Kore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 dirty="0">
                          <a:effectLst/>
                          <a:latin typeface="+mn-ea"/>
                          <a:ea typeface="+mn-ea"/>
                        </a:rPr>
                        <a:t>56.4</a:t>
                      </a:r>
                      <a:endParaRPr lang="en-US" altLang="ko-Kore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 dirty="0">
                          <a:effectLst/>
                          <a:latin typeface="+mn-ea"/>
                          <a:ea typeface="+mn-ea"/>
                        </a:rPr>
                        <a:t>8.1</a:t>
                      </a:r>
                      <a:endParaRPr lang="en-US" altLang="ko-Kore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>
                          <a:latin typeface="+mn-ea"/>
                          <a:ea typeface="+mn-ea"/>
                        </a:rPr>
                        <a:t>100.0</a:t>
                      </a:r>
                    </a:p>
                  </a:txBody>
                  <a:tcPr marL="11302" marR="11302" marT="11302" marB="0" anchor="ctr"/>
                </a:tc>
                <a:extLst>
                  <a:ext uri="{0D108BD9-81ED-4DB2-BD59-A6C34878D82A}">
                    <a16:rowId xmlns:a16="http://schemas.microsoft.com/office/drawing/2014/main" val="1607384138"/>
                  </a:ext>
                </a:extLst>
              </a:tr>
              <a:tr h="503516">
                <a:tc>
                  <a:txBody>
                    <a:bodyPr/>
                    <a:lstStyle/>
                    <a:p>
                      <a:pPr algn="ctr" fontAlgn="ctr"/>
                      <a:endParaRPr lang="ko-KR" alt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US" altLang="en-US" sz="2000" dirty="0"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US" altLang="en-US" sz="20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ore-US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US" altLang="en-US" sz="20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ore-US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US" altLang="en-US" sz="20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ore-US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US" altLang="en-US" sz="20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ore-US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US" altLang="en-US" sz="20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ore-US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US" altLang="en-US" sz="2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ore-US" altLang="en-US" sz="20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US" altLang="en-US" sz="2000"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11302" marR="11302" marT="11302" marB="0" anchor="ctr"/>
                </a:tc>
                <a:extLst>
                  <a:ext uri="{0D108BD9-81ED-4DB2-BD59-A6C34878D82A}">
                    <a16:rowId xmlns:a16="http://schemas.microsoft.com/office/drawing/2014/main" val="2358680560"/>
                  </a:ext>
                </a:extLst>
              </a:tr>
              <a:tr h="503516">
                <a:tc>
                  <a:txBody>
                    <a:bodyPr/>
                    <a:lstStyle/>
                    <a:p>
                      <a:pPr marL="0" lv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" sz="2000" u="none" strike="noStrike" dirty="0">
                          <a:effectLst/>
                          <a:latin typeface="+mn-ea"/>
                          <a:ea typeface="+mn-ea"/>
                        </a:rPr>
                        <a:t>G1</a:t>
                      </a:r>
                      <a:endParaRPr lang="ko-KR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(43)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 dirty="0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ore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 dirty="0">
                          <a:effectLst/>
                          <a:latin typeface="+mn-ea"/>
                          <a:ea typeface="+mn-ea"/>
                        </a:rPr>
                        <a:t>12.0</a:t>
                      </a:r>
                      <a:endParaRPr lang="en-US" altLang="ko-Kore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 dirty="0">
                          <a:effectLst/>
                          <a:latin typeface="+mn-ea"/>
                          <a:ea typeface="+mn-ea"/>
                        </a:rPr>
                        <a:t>12.0</a:t>
                      </a:r>
                      <a:endParaRPr lang="en-US" altLang="ko-Kore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 dirty="0">
                          <a:effectLst/>
                          <a:latin typeface="+mn-ea"/>
                          <a:ea typeface="+mn-ea"/>
                        </a:rPr>
                        <a:t>24.0</a:t>
                      </a:r>
                      <a:endParaRPr lang="en-US" altLang="ko-Kore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 dirty="0">
                          <a:effectLst/>
                          <a:latin typeface="+mn-ea"/>
                          <a:ea typeface="+mn-ea"/>
                        </a:rPr>
                        <a:t>48.0</a:t>
                      </a:r>
                      <a:endParaRPr lang="en-US" altLang="ko-Kore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>
                          <a:effectLst/>
                          <a:latin typeface="+mn-ea"/>
                          <a:ea typeface="+mn-ea"/>
                        </a:rPr>
                        <a:t>4.0</a:t>
                      </a:r>
                      <a:endParaRPr lang="en-US" altLang="ko-Kore-US" sz="20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>
                          <a:latin typeface="+mn-ea"/>
                          <a:ea typeface="+mn-ea"/>
                        </a:rPr>
                        <a:t>100.0</a:t>
                      </a:r>
                    </a:p>
                  </a:txBody>
                  <a:tcPr marL="11302" marR="11302" marT="11302" marB="0" anchor="ctr"/>
                </a:tc>
                <a:extLst>
                  <a:ext uri="{0D108BD9-81ED-4DB2-BD59-A6C34878D82A}">
                    <a16:rowId xmlns:a16="http://schemas.microsoft.com/office/drawing/2014/main" val="4088721907"/>
                  </a:ext>
                </a:extLst>
              </a:tr>
              <a:tr h="503516">
                <a:tc>
                  <a:txBody>
                    <a:bodyPr/>
                    <a:lstStyle/>
                    <a:p>
                      <a:pPr marL="0" lv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" sz="2000" u="none" strike="noStrike" dirty="0">
                          <a:effectLst/>
                          <a:latin typeface="+mn-ea"/>
                          <a:ea typeface="+mn-ea"/>
                        </a:rPr>
                        <a:t>G2</a:t>
                      </a:r>
                      <a:endParaRPr lang="en-US" altLang="ko-KR" sz="2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(42)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ore-US" sz="2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 dirty="0">
                          <a:effectLst/>
                          <a:latin typeface="+mn-ea"/>
                          <a:ea typeface="+mn-ea"/>
                        </a:rPr>
                        <a:t>6.5</a:t>
                      </a:r>
                      <a:endParaRPr lang="en-US" altLang="ko-Kore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 dirty="0">
                          <a:effectLst/>
                          <a:latin typeface="+mn-ea"/>
                          <a:ea typeface="+mn-ea"/>
                        </a:rPr>
                        <a:t>9.7</a:t>
                      </a:r>
                      <a:endParaRPr lang="en-US" altLang="ko-Kore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 dirty="0">
                          <a:effectLst/>
                          <a:latin typeface="+mn-ea"/>
                          <a:ea typeface="+mn-ea"/>
                        </a:rPr>
                        <a:t>12.9</a:t>
                      </a:r>
                      <a:endParaRPr lang="en-US" altLang="ko-Kore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 dirty="0">
                          <a:effectLst/>
                          <a:latin typeface="+mn-ea"/>
                          <a:ea typeface="+mn-ea"/>
                        </a:rPr>
                        <a:t>61.3</a:t>
                      </a:r>
                      <a:endParaRPr lang="en-US" altLang="ko-Kore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 dirty="0">
                          <a:effectLst/>
                          <a:latin typeface="+mn-ea"/>
                          <a:ea typeface="+mn-ea"/>
                        </a:rPr>
                        <a:t>9.7</a:t>
                      </a:r>
                      <a:endParaRPr lang="en-US" altLang="ko-Kore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>
                          <a:latin typeface="+mn-ea"/>
                          <a:ea typeface="+mn-ea"/>
                        </a:rPr>
                        <a:t>100.0</a:t>
                      </a:r>
                    </a:p>
                  </a:txBody>
                  <a:tcPr marL="11302" marR="11302" marT="11302" marB="0" anchor="ctr"/>
                </a:tc>
                <a:extLst>
                  <a:ext uri="{0D108BD9-81ED-4DB2-BD59-A6C34878D82A}">
                    <a16:rowId xmlns:a16="http://schemas.microsoft.com/office/drawing/2014/main" val="218603270"/>
                  </a:ext>
                </a:extLst>
              </a:tr>
              <a:tr h="503516">
                <a:tc>
                  <a:txBody>
                    <a:bodyPr/>
                    <a:lstStyle/>
                    <a:p>
                      <a:pPr marL="0" lv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" sz="2000" u="none" strike="noStrike" dirty="0">
                          <a:effectLst/>
                          <a:latin typeface="+mn-ea"/>
                          <a:ea typeface="+mn-ea"/>
                        </a:rPr>
                        <a:t>G3</a:t>
                      </a:r>
                      <a:endParaRPr lang="en-US" altLang="ko-KR" sz="2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>
                          <a:latin typeface="+mn-ea"/>
                          <a:ea typeface="+mn-ea"/>
                        </a:rPr>
                        <a:t>(41)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>
                          <a:effectLst/>
                          <a:latin typeface="+mn-ea"/>
                          <a:ea typeface="+mn-ea"/>
                        </a:rPr>
                        <a:t>3.6</a:t>
                      </a:r>
                      <a:endParaRPr lang="en-US" altLang="ko-Kore-US" sz="2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>
                          <a:effectLst/>
                          <a:latin typeface="+mn-ea"/>
                          <a:ea typeface="+mn-ea"/>
                        </a:rPr>
                        <a:t>7.1</a:t>
                      </a:r>
                      <a:endParaRPr lang="en-US" altLang="ko-Kore-US" sz="2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 dirty="0">
                          <a:effectLst/>
                          <a:latin typeface="+mn-ea"/>
                          <a:ea typeface="+mn-ea"/>
                        </a:rPr>
                        <a:t>14.3</a:t>
                      </a:r>
                      <a:endParaRPr lang="en-US" altLang="ko-Kore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 dirty="0">
                          <a:effectLst/>
                          <a:latin typeface="+mn-ea"/>
                          <a:ea typeface="+mn-ea"/>
                        </a:rPr>
                        <a:t>10.7</a:t>
                      </a:r>
                      <a:endParaRPr lang="en-US" altLang="ko-Kore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 dirty="0">
                          <a:effectLst/>
                          <a:latin typeface="+mn-ea"/>
                          <a:ea typeface="+mn-ea"/>
                        </a:rPr>
                        <a:t>57.1</a:t>
                      </a:r>
                      <a:endParaRPr lang="en-US" altLang="ko-Kore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 dirty="0">
                          <a:effectLst/>
                          <a:latin typeface="+mn-ea"/>
                          <a:ea typeface="+mn-ea"/>
                        </a:rPr>
                        <a:t>7.1</a:t>
                      </a:r>
                      <a:endParaRPr lang="en-US" altLang="ko-Kore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>
                          <a:latin typeface="+mn-ea"/>
                          <a:ea typeface="+mn-ea"/>
                        </a:rPr>
                        <a:t>100.0</a:t>
                      </a:r>
                    </a:p>
                  </a:txBody>
                  <a:tcPr marL="11302" marR="11302" marT="11302" marB="0" anchor="ctr"/>
                </a:tc>
                <a:extLst>
                  <a:ext uri="{0D108BD9-81ED-4DB2-BD59-A6C34878D82A}">
                    <a16:rowId xmlns:a16="http://schemas.microsoft.com/office/drawing/2014/main" val="3098911969"/>
                  </a:ext>
                </a:extLst>
              </a:tr>
              <a:tr h="503516">
                <a:tc>
                  <a:txBody>
                    <a:bodyPr/>
                    <a:lstStyle/>
                    <a:p>
                      <a:pPr marL="0" lv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" sz="2000" u="none" strike="noStrike" dirty="0">
                          <a:effectLst/>
                          <a:latin typeface="+mn-ea"/>
                          <a:ea typeface="+mn-ea"/>
                        </a:rPr>
                        <a:t>G4</a:t>
                      </a:r>
                      <a:endParaRPr lang="ko-KR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>
                          <a:latin typeface="+mn-ea"/>
                          <a:ea typeface="+mn-ea"/>
                        </a:rPr>
                        <a:t>(42)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>
                          <a:effectLst/>
                          <a:latin typeface="+mn-ea"/>
                          <a:ea typeface="+mn-ea"/>
                        </a:rPr>
                        <a:t>9.1</a:t>
                      </a:r>
                      <a:endParaRPr lang="en-US" altLang="ko-Kore-US" sz="2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ore-US" sz="2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>
                          <a:effectLst/>
                          <a:latin typeface="+mn-ea"/>
                          <a:ea typeface="+mn-ea"/>
                        </a:rPr>
                        <a:t>18.2</a:t>
                      </a:r>
                      <a:endParaRPr lang="en-US" altLang="ko-Kore-US" sz="2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 dirty="0">
                          <a:effectLst/>
                          <a:latin typeface="+mn-ea"/>
                          <a:ea typeface="+mn-ea"/>
                        </a:rPr>
                        <a:t>9.1</a:t>
                      </a:r>
                      <a:endParaRPr lang="en-US" altLang="ko-Kore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 dirty="0">
                          <a:effectLst/>
                          <a:latin typeface="+mn-ea"/>
                          <a:ea typeface="+mn-ea"/>
                        </a:rPr>
                        <a:t>57.6</a:t>
                      </a:r>
                      <a:endParaRPr lang="en-US" altLang="ko-Kore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 dirty="0">
                          <a:effectLst/>
                          <a:latin typeface="+mn-ea"/>
                          <a:ea typeface="+mn-ea"/>
                        </a:rPr>
                        <a:t>6.1</a:t>
                      </a:r>
                      <a:endParaRPr lang="en-US" altLang="ko-Kore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100.0</a:t>
                      </a:r>
                    </a:p>
                  </a:txBody>
                  <a:tcPr marL="11302" marR="11302" marT="11302" marB="0" anchor="ctr"/>
                </a:tc>
                <a:extLst>
                  <a:ext uri="{0D108BD9-81ED-4DB2-BD59-A6C34878D82A}">
                    <a16:rowId xmlns:a16="http://schemas.microsoft.com/office/drawing/2014/main" val="3774947028"/>
                  </a:ext>
                </a:extLst>
              </a:tr>
              <a:tr h="503516">
                <a:tc>
                  <a:txBody>
                    <a:bodyPr/>
                    <a:lstStyle/>
                    <a:p>
                      <a:pPr marL="0" lv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" sz="2000" u="none" strike="noStrike" dirty="0">
                          <a:effectLst/>
                          <a:latin typeface="+mn-ea"/>
                          <a:ea typeface="+mn-ea"/>
                        </a:rPr>
                        <a:t>G5</a:t>
                      </a:r>
                      <a:endParaRPr lang="ko-KR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>
                          <a:latin typeface="+mn-ea"/>
                          <a:ea typeface="+mn-ea"/>
                        </a:rPr>
                        <a:t>(42)</a:t>
                      </a:r>
                    </a:p>
                  </a:txBody>
                  <a:tcPr marL="11302" marR="11302" marT="11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 dirty="0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ore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ore-US" sz="2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>
                          <a:effectLst/>
                          <a:latin typeface="+mn-ea"/>
                          <a:ea typeface="+mn-ea"/>
                        </a:rPr>
                        <a:t>9.4</a:t>
                      </a:r>
                      <a:endParaRPr lang="en-US" altLang="ko-Kore-US" sz="2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>
                          <a:effectLst/>
                          <a:latin typeface="+mn-ea"/>
                          <a:ea typeface="+mn-ea"/>
                        </a:rPr>
                        <a:t>21.9</a:t>
                      </a:r>
                      <a:endParaRPr lang="en-US" altLang="ko-Kore-US" sz="2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 dirty="0">
                          <a:effectLst/>
                          <a:latin typeface="+mn-ea"/>
                          <a:ea typeface="+mn-ea"/>
                        </a:rPr>
                        <a:t>56.3</a:t>
                      </a:r>
                      <a:endParaRPr lang="en-US" altLang="ko-Kore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u="none" strike="noStrike" dirty="0">
                          <a:effectLst/>
                          <a:latin typeface="+mn-ea"/>
                          <a:ea typeface="+mn-ea"/>
                        </a:rPr>
                        <a:t>12.5</a:t>
                      </a:r>
                      <a:endParaRPr lang="en-US" altLang="ko-Kore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US" sz="2000" dirty="0">
                          <a:latin typeface="+mn-ea"/>
                          <a:ea typeface="+mn-ea"/>
                        </a:rPr>
                        <a:t>100.0</a:t>
                      </a:r>
                    </a:p>
                  </a:txBody>
                  <a:tcPr marL="11302" marR="11302" marT="11302" marB="0" anchor="ctr"/>
                </a:tc>
                <a:extLst>
                  <a:ext uri="{0D108BD9-81ED-4DB2-BD59-A6C34878D82A}">
                    <a16:rowId xmlns:a16="http://schemas.microsoft.com/office/drawing/2014/main" val="3318994179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4C496EC1-54FC-40AD-8096-A361E38E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은행의 대응</a:t>
            </a:r>
            <a:r>
              <a:rPr lang="en-US" altLang="ko-KR" dirty="0"/>
              <a:t>:</a:t>
            </a:r>
            <a:r>
              <a:rPr lang="ko-KR" altLang="en-US" dirty="0"/>
              <a:t> 입출금통장에 추가 금리 제공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790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60EDD-41FF-6E4E-F617-96FDD75EA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5DBB-8E24-BC18-FFC7-50BD05157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현금사용액 비중에 대한 응답 편차가 매우 큼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altLang="ko-KR" sz="1800" dirty="0"/>
              <a:t>(</a:t>
            </a:r>
            <a:r>
              <a:rPr lang="ko-KR" altLang="en-US" sz="1800" dirty="0"/>
              <a:t>현금사용 상황을 상기시키는 질문의 선택지가 무작위로 섞여서 다른 </a:t>
            </a:r>
            <a:r>
              <a:rPr lang="en-US" altLang="ko-KR" sz="1800" dirty="0"/>
              <a:t>Priming</a:t>
            </a:r>
            <a:r>
              <a:rPr lang="ko-KR" altLang="en-US" sz="1800" dirty="0"/>
              <a:t>을 줄</a:t>
            </a:r>
            <a:r>
              <a:rPr lang="en-US" altLang="ko-KR" sz="1800" dirty="0"/>
              <a:t> </a:t>
            </a:r>
            <a:r>
              <a:rPr lang="ko-KR" altLang="en-US" sz="1800" dirty="0"/>
              <a:t>가능성</a:t>
            </a:r>
            <a:br>
              <a:rPr lang="en-US" altLang="ko-KR" sz="1800" dirty="0"/>
            </a:br>
            <a:r>
              <a:rPr lang="en-US" altLang="ko-KR" sz="1800" dirty="0"/>
              <a:t>/ </a:t>
            </a:r>
            <a:r>
              <a:rPr lang="ko-KR" altLang="en-US" sz="1800" dirty="0"/>
              <a:t>응답</a:t>
            </a:r>
            <a:r>
              <a:rPr lang="en-US" altLang="ko-KR" sz="1800" dirty="0"/>
              <a:t> </a:t>
            </a:r>
            <a:r>
              <a:rPr lang="ko-KR" altLang="en-US" sz="1800" dirty="0"/>
              <a:t>자체에</a:t>
            </a:r>
            <a:r>
              <a:rPr lang="en-US" altLang="ko-KR" sz="1800" dirty="0"/>
              <a:t> Noise</a:t>
            </a:r>
            <a:r>
              <a:rPr lang="ko-KR" altLang="en-US" sz="1800" dirty="0"/>
              <a:t>가 큰 가능성 존재</a:t>
            </a:r>
            <a:r>
              <a:rPr lang="en-US" altLang="ko-KR" sz="1800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CBDC</a:t>
            </a:r>
            <a:r>
              <a:rPr lang="ko-KR" altLang="en-US" dirty="0"/>
              <a:t>로 예비용현금</a:t>
            </a:r>
            <a:r>
              <a:rPr lang="en-US" altLang="ko-KR" dirty="0"/>
              <a:t>/</a:t>
            </a:r>
            <a:r>
              <a:rPr lang="ko-KR" altLang="en-US" dirty="0"/>
              <a:t>요구불예금</a:t>
            </a:r>
            <a:r>
              <a:rPr lang="en-US" altLang="ko-KR" dirty="0"/>
              <a:t>/</a:t>
            </a:r>
            <a:r>
              <a:rPr lang="ko-KR" altLang="en-US" dirty="0"/>
              <a:t>저축성예금을 대체 및 추가하는 정도가 너무 큼</a:t>
            </a:r>
            <a:endParaRPr lang="en-US" altLang="ko-KR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A23794-6891-00D8-3A4D-A83F79EA1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410160"/>
              </p:ext>
            </p:extLst>
          </p:nvPr>
        </p:nvGraphicFramePr>
        <p:xfrm>
          <a:off x="2555357" y="2438400"/>
          <a:ext cx="7081285" cy="62865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616754">
                  <a:extLst>
                    <a:ext uri="{9D8B030D-6E8A-4147-A177-3AD203B41FA5}">
                      <a16:colId xmlns:a16="http://schemas.microsoft.com/office/drawing/2014/main" val="3033434040"/>
                    </a:ext>
                  </a:extLst>
                </a:gridCol>
                <a:gridCol w="1098387">
                  <a:extLst>
                    <a:ext uri="{9D8B030D-6E8A-4147-A177-3AD203B41FA5}">
                      <a16:colId xmlns:a16="http://schemas.microsoft.com/office/drawing/2014/main" val="1658491470"/>
                    </a:ext>
                  </a:extLst>
                </a:gridCol>
                <a:gridCol w="1070983">
                  <a:extLst>
                    <a:ext uri="{9D8B030D-6E8A-4147-A177-3AD203B41FA5}">
                      <a16:colId xmlns:a16="http://schemas.microsoft.com/office/drawing/2014/main" val="2827784150"/>
                    </a:ext>
                  </a:extLst>
                </a:gridCol>
                <a:gridCol w="1098387">
                  <a:extLst>
                    <a:ext uri="{9D8B030D-6E8A-4147-A177-3AD203B41FA5}">
                      <a16:colId xmlns:a16="http://schemas.microsoft.com/office/drawing/2014/main" val="980485714"/>
                    </a:ext>
                  </a:extLst>
                </a:gridCol>
                <a:gridCol w="1098387">
                  <a:extLst>
                    <a:ext uri="{9D8B030D-6E8A-4147-A177-3AD203B41FA5}">
                      <a16:colId xmlns:a16="http://schemas.microsoft.com/office/drawing/2014/main" val="2951618582"/>
                    </a:ext>
                  </a:extLst>
                </a:gridCol>
                <a:gridCol w="1098387">
                  <a:extLst>
                    <a:ext uri="{9D8B030D-6E8A-4147-A177-3AD203B41FA5}">
                      <a16:colId xmlns:a16="http://schemas.microsoft.com/office/drawing/2014/main" val="37954619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현금사용</a:t>
                      </a:r>
                      <a:endParaRPr lang="en-US" altLang="ko-KR" sz="2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그룹</a:t>
                      </a:r>
                      <a:r>
                        <a:rPr lang="en-US" altLang="ko-KR" sz="20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ko-KR" alt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그룹</a:t>
                      </a:r>
                      <a:r>
                        <a:rPr lang="en-US" altLang="ko-KR" sz="20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그룹</a:t>
                      </a:r>
                      <a:r>
                        <a:rPr lang="en-US" altLang="ko-KR" sz="20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alt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그룹</a:t>
                      </a:r>
                      <a:r>
                        <a:rPr lang="en-US" altLang="ko-KR" sz="20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ko-KR" alt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그룹</a:t>
                      </a:r>
                      <a:r>
                        <a:rPr lang="en-US" altLang="ko-KR" sz="20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ko-KR" alt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748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u="none" strike="noStrike" dirty="0">
                          <a:effectLst/>
                          <a:latin typeface="+mn-ea"/>
                          <a:ea typeface="+mn-ea"/>
                        </a:rPr>
                        <a:t>현재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+mn-ea"/>
                          <a:ea typeface="+mn-ea"/>
                        </a:rPr>
                        <a:t>11.1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+mn-ea"/>
                          <a:ea typeface="+mn-ea"/>
                        </a:rPr>
                        <a:t>11.9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+mn-ea"/>
                          <a:ea typeface="+mn-ea"/>
                        </a:rPr>
                        <a:t>15.0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+mn-ea"/>
                          <a:ea typeface="+mn-ea"/>
                        </a:rPr>
                        <a:t>7.5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+mn-ea"/>
                          <a:ea typeface="+mn-ea"/>
                        </a:rPr>
                        <a:t>9.7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99150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2547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65732-230F-F96B-EC1F-9E0D74E8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본 설문 계획 및 분석계획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22583-B1C6-AE1C-F4B6-C7FF71DDF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설문조사업체 한국리서치 이용</a:t>
            </a:r>
            <a:endParaRPr lang="en-US" dirty="0"/>
          </a:p>
          <a:p>
            <a:r>
              <a:rPr lang="ko-KR" altLang="en-US" dirty="0"/>
              <a:t>조사기간</a:t>
            </a:r>
            <a:r>
              <a:rPr lang="en-US" altLang="ko-KR" dirty="0"/>
              <a:t>(tentative)</a:t>
            </a:r>
            <a:r>
              <a:rPr lang="ko-KR" altLang="en-US" dirty="0"/>
              <a:t> </a:t>
            </a:r>
            <a:r>
              <a:rPr lang="en-US" altLang="ko-KR" dirty="0"/>
              <a:t>: 2023/8/25—8/31</a:t>
            </a:r>
          </a:p>
          <a:p>
            <a:r>
              <a:rPr lang="ko-KR" altLang="en-US" dirty="0"/>
              <a:t>표본 </a:t>
            </a:r>
            <a:r>
              <a:rPr lang="en-US" altLang="ko-KR" dirty="0"/>
              <a:t>: 3000</a:t>
            </a:r>
            <a:r>
              <a:rPr lang="ko-KR" altLang="en-US" dirty="0"/>
              <a:t>명 </a:t>
            </a:r>
            <a:r>
              <a:rPr lang="en-US" altLang="ko-KR" dirty="0"/>
              <a:t>(</a:t>
            </a:r>
            <a:r>
              <a:rPr lang="ko-KR" altLang="en-US" dirty="0"/>
              <a:t>각 그룹당 약</a:t>
            </a:r>
            <a:r>
              <a:rPr lang="en-US" altLang="ko-KR" dirty="0"/>
              <a:t> 600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인구통계학적 대표성에 맞게 모집</a:t>
            </a:r>
          </a:p>
          <a:p>
            <a:endParaRPr lang="en-US" dirty="0"/>
          </a:p>
          <a:p>
            <a:r>
              <a:rPr lang="ko-KR" altLang="en-US" dirty="0"/>
              <a:t>결제수단별 </a:t>
            </a:r>
            <a:r>
              <a:rPr lang="en-US" altLang="ko-KR" dirty="0"/>
              <a:t>CBDC</a:t>
            </a:r>
            <a:r>
              <a:rPr lang="ko-KR" altLang="en-US" dirty="0"/>
              <a:t>이전</a:t>
            </a:r>
            <a:r>
              <a:rPr lang="en-US" altLang="ko-KR" dirty="0"/>
              <a:t>/</a:t>
            </a:r>
            <a:r>
              <a:rPr lang="ko-KR" altLang="en-US" dirty="0"/>
              <a:t>후 포트폴리오 변화에 대한 처치효과 확인</a:t>
            </a:r>
            <a:endParaRPr lang="en-US" altLang="ko-KR" dirty="0"/>
          </a:p>
          <a:p>
            <a:pPr lvl="1"/>
            <a:r>
              <a:rPr lang="ko-KR" altLang="en-US" dirty="0" err="1"/>
              <a:t>앱기반</a:t>
            </a:r>
            <a:r>
              <a:rPr lang="ko-KR" altLang="en-US" dirty="0"/>
              <a:t> 오프라인 </a:t>
            </a:r>
            <a:r>
              <a:rPr lang="en-US" altLang="ko-KR" dirty="0"/>
              <a:t>CBDC X vs. </a:t>
            </a:r>
            <a:r>
              <a:rPr lang="ko-KR" altLang="en-US" dirty="0" err="1"/>
              <a:t>앱기반</a:t>
            </a:r>
            <a:r>
              <a:rPr lang="ko-KR" altLang="en-US" dirty="0"/>
              <a:t> 오프라인 </a:t>
            </a:r>
            <a:r>
              <a:rPr lang="en-US" altLang="ko-KR" dirty="0"/>
              <a:t>CBDC O</a:t>
            </a:r>
          </a:p>
          <a:p>
            <a:pPr lvl="1"/>
            <a:r>
              <a:rPr lang="ko-KR" altLang="en-US" dirty="0"/>
              <a:t>카드형 </a:t>
            </a:r>
            <a:r>
              <a:rPr lang="en-US" altLang="ko-KR" dirty="0"/>
              <a:t>CBDC X vs. </a:t>
            </a:r>
            <a:r>
              <a:rPr lang="ko-KR" altLang="en-US" dirty="0"/>
              <a:t>카드형 </a:t>
            </a:r>
            <a:r>
              <a:rPr lang="en-US" altLang="ko-KR" dirty="0"/>
              <a:t>CBDC O</a:t>
            </a:r>
          </a:p>
          <a:p>
            <a:pPr lvl="1"/>
            <a:r>
              <a:rPr lang="ko-KR" altLang="en-US" dirty="0"/>
              <a:t>이자</a:t>
            </a:r>
            <a:r>
              <a:rPr lang="en-US" altLang="ko-KR" dirty="0"/>
              <a:t>X vs.</a:t>
            </a:r>
            <a:r>
              <a:rPr lang="ko-KR" altLang="en-US" dirty="0"/>
              <a:t> 이자</a:t>
            </a:r>
            <a:r>
              <a:rPr lang="en-US" altLang="ko-KR" dirty="0"/>
              <a:t>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779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A316-9EAF-2111-4D1C-EDB0DC19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참고문헌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3DD97-5401-0770-2DBB-09DD56FC3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/>
          <a:lstStyle/>
          <a:p>
            <a:r>
              <a:rPr lang="en-US" dirty="0" err="1"/>
              <a:t>Haaland</a:t>
            </a:r>
            <a:r>
              <a:rPr lang="en-US" dirty="0"/>
              <a:t>, Ingar, Christopher Roth, and Johannes </a:t>
            </a:r>
            <a:r>
              <a:rPr lang="en-US" dirty="0" err="1"/>
              <a:t>Wohlfart</a:t>
            </a:r>
            <a:r>
              <a:rPr lang="en-US" dirty="0"/>
              <a:t>. 2023. "Designing Information Provision Experiments." Journal of Economic Literature, 61 (1): 3—40.</a:t>
            </a:r>
          </a:p>
          <a:p>
            <a:r>
              <a:rPr lang="en-US" dirty="0"/>
              <a:t>Choi, Syngjoo, Young </a:t>
            </a:r>
            <a:r>
              <a:rPr lang="en-US" dirty="0" err="1"/>
              <a:t>sik</a:t>
            </a:r>
            <a:r>
              <a:rPr lang="en-US" dirty="0"/>
              <a:t> Kim, </a:t>
            </a:r>
            <a:r>
              <a:rPr lang="en-US" dirty="0" err="1"/>
              <a:t>Bongseop</a:t>
            </a:r>
            <a:r>
              <a:rPr lang="en-US" dirty="0"/>
              <a:t> Kim, and </a:t>
            </a:r>
            <a:r>
              <a:rPr lang="en-US" dirty="0" err="1"/>
              <a:t>Ohik</a:t>
            </a:r>
            <a:r>
              <a:rPr lang="en-US" dirty="0"/>
              <a:t> Kwon. 2022. “Central Bank Digital Currency and Privacy: A Randomized Survey Experiment.” BOK Working</a:t>
            </a:r>
            <a:r>
              <a:rPr lang="ko-KR" altLang="en-US" dirty="0"/>
              <a:t> </a:t>
            </a:r>
            <a:r>
              <a:rPr lang="en-US" altLang="ko-KR" dirty="0"/>
              <a:t>Paper 2022-13</a:t>
            </a:r>
            <a:r>
              <a:rPr lang="en-US" dirty="0"/>
              <a:t>.</a:t>
            </a:r>
          </a:p>
          <a:p>
            <a:r>
              <a:rPr lang="fi-FI" altLang="ko-KR" dirty="0"/>
              <a:t>Anneke Kosse and Ilaria Mattei. 2023. </a:t>
            </a:r>
            <a:r>
              <a:rPr lang="en-US" altLang="ko-KR" dirty="0"/>
              <a:t>“Making headway – Results of the 2022 BIS survey on central bank digital currencies and crypto.” BIS  Paper No 136.</a:t>
            </a:r>
          </a:p>
          <a:p>
            <a:r>
              <a:rPr lang="en-US" dirty="0"/>
              <a:t>BIS </a:t>
            </a:r>
            <a:r>
              <a:rPr lang="en-US" dirty="0" err="1"/>
              <a:t>InnovationHub</a:t>
            </a:r>
            <a:r>
              <a:rPr lang="en-US" dirty="0"/>
              <a:t>. 2023. </a:t>
            </a:r>
            <a:r>
              <a:rPr lang="en-US" i="1" dirty="0"/>
              <a:t>Project Polaris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8326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76E48-0951-1415-84A4-0CAA9FDF6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연구방법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0FB8A-7D27-4738-04CE-5B538F8D5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42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latin typeface="+mn-ea"/>
              </a:rPr>
              <a:t>설문 실험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무작위로 나누어진 설문참여자에게 동등한 형태의 다른 정보나 조건을 제시하고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응답의 차이를 확인</a:t>
            </a:r>
            <a:r>
              <a:rPr lang="en-US" altLang="ko-KR" dirty="0">
                <a:latin typeface="+mn-ea"/>
              </a:rPr>
              <a:t>. (</a:t>
            </a:r>
            <a:r>
              <a:rPr lang="en-US" altLang="ko-KR" dirty="0" err="1">
                <a:latin typeface="+mn-ea"/>
              </a:rPr>
              <a:t>Haaland</a:t>
            </a:r>
            <a:r>
              <a:rPr lang="en-US" altLang="ko-KR" dirty="0">
                <a:latin typeface="+mn-ea"/>
              </a:rPr>
              <a:t> et al., 2023)</a:t>
            </a:r>
          </a:p>
          <a:p>
            <a:pPr>
              <a:lnSpc>
                <a:spcPct val="11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latin typeface="+mn-ea"/>
              </a:rPr>
              <a:t>왜 설문실험</a:t>
            </a:r>
            <a:r>
              <a:rPr lang="en-US" altLang="ko-KR" dirty="0">
                <a:latin typeface="+mn-ea"/>
              </a:rPr>
              <a:t>? CBDC</a:t>
            </a:r>
            <a:r>
              <a:rPr lang="ko-KR" altLang="en-US" dirty="0">
                <a:latin typeface="+mn-ea"/>
              </a:rPr>
              <a:t>가 아직 도입되지 않았을 뿐더러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발행형태와 사용 특징이 확정되지 않은 상태이므로 다양한 조건을 설문참여자의 사전 믿음의 차이 없이 보여줄 수 있음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latin typeface="+mn-ea"/>
              </a:rPr>
              <a:t>어떻게 설문실험</a:t>
            </a:r>
            <a:r>
              <a:rPr lang="en-US" altLang="ko-KR" dirty="0">
                <a:latin typeface="+mn-ea"/>
              </a:rPr>
              <a:t>? CBDC</a:t>
            </a:r>
            <a:r>
              <a:rPr lang="ko-KR" altLang="en-US" dirty="0">
                <a:latin typeface="+mn-ea"/>
              </a:rPr>
              <a:t>의 발행 형태와 사용상에 특징에 대한 </a:t>
            </a:r>
            <a:r>
              <a:rPr lang="en-US" altLang="ko-KR" dirty="0">
                <a:latin typeface="+mn-ea"/>
              </a:rPr>
              <a:t>variation</a:t>
            </a:r>
            <a:r>
              <a:rPr lang="ko-KR" altLang="en-US" dirty="0">
                <a:latin typeface="+mn-ea"/>
              </a:rPr>
              <a:t>을 제시하고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설문참여자를 무작위 배정하여 처치효과를 추정 </a:t>
            </a:r>
            <a:r>
              <a:rPr lang="en-US" altLang="ko-KR" dirty="0">
                <a:latin typeface="+mn-ea"/>
              </a:rPr>
              <a:t>(Choi et al. (2022)</a:t>
            </a:r>
            <a:r>
              <a:rPr lang="ko-KR" altLang="en-US" dirty="0">
                <a:latin typeface="+mn-ea"/>
              </a:rPr>
              <a:t>와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유사한 방식</a:t>
            </a:r>
            <a:r>
              <a:rPr lang="en-US" altLang="ko-KR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52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76E48-0951-1415-84A4-0CAA9FDF6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설문 실험 개괄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0FB8A-7D27-4738-04CE-5B538F8D5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참여자는 다음 다섯 조건 중 하나를 소개받고</a:t>
            </a:r>
            <a:r>
              <a:rPr lang="en-US" altLang="ko-KR" dirty="0"/>
              <a:t>, </a:t>
            </a:r>
            <a:r>
              <a:rPr lang="ko-KR" altLang="en-US" dirty="0"/>
              <a:t>이를 바탕으로 응답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그룹</a:t>
            </a:r>
            <a:r>
              <a:rPr lang="en-US" altLang="ko-KR" dirty="0"/>
              <a:t>1: </a:t>
            </a:r>
            <a:r>
              <a:rPr lang="ko-KR" altLang="en-US" dirty="0"/>
              <a:t>앱</a:t>
            </a:r>
            <a:r>
              <a:rPr lang="en-US" altLang="ko-KR" dirty="0"/>
              <a:t>(App)</a:t>
            </a:r>
            <a:r>
              <a:rPr lang="ko-KR" altLang="en-US" dirty="0"/>
              <a:t>기반 온라인 </a:t>
            </a:r>
            <a:r>
              <a:rPr lang="en-US" altLang="ko-KR" dirty="0"/>
              <a:t>CBDC</a:t>
            </a:r>
          </a:p>
          <a:p>
            <a:r>
              <a:rPr lang="ko-KR" altLang="en-US" dirty="0"/>
              <a:t>그룹</a:t>
            </a:r>
            <a:r>
              <a:rPr lang="en-US" altLang="ko-KR" dirty="0"/>
              <a:t>2: </a:t>
            </a:r>
            <a:r>
              <a:rPr lang="ko-KR" altLang="en-US" dirty="0"/>
              <a:t>앱</a:t>
            </a:r>
            <a:r>
              <a:rPr lang="en-US" altLang="ko-KR" dirty="0"/>
              <a:t>(App)</a:t>
            </a:r>
            <a:r>
              <a:rPr lang="ko-KR" altLang="en-US" dirty="0"/>
              <a:t>기반 온</a:t>
            </a:r>
            <a:r>
              <a:rPr lang="en-US" altLang="ko-KR" dirty="0"/>
              <a:t>/</a:t>
            </a:r>
            <a:r>
              <a:rPr lang="ko-KR" altLang="en-US" dirty="0"/>
              <a:t>오프라인 </a:t>
            </a:r>
            <a:r>
              <a:rPr lang="en-US" altLang="ko-KR" dirty="0"/>
              <a:t>CBDC </a:t>
            </a:r>
          </a:p>
          <a:p>
            <a:r>
              <a:rPr lang="ko-KR" altLang="en-US" dirty="0"/>
              <a:t>그룹</a:t>
            </a:r>
            <a:r>
              <a:rPr lang="en-US" altLang="ko-KR" dirty="0"/>
              <a:t>3: </a:t>
            </a:r>
            <a:r>
              <a:rPr lang="ko-KR" altLang="en-US" dirty="0"/>
              <a:t>앱</a:t>
            </a:r>
            <a:r>
              <a:rPr lang="en-US" altLang="ko-KR" dirty="0"/>
              <a:t>(App)</a:t>
            </a:r>
            <a:r>
              <a:rPr lang="ko-KR" altLang="en-US" dirty="0"/>
              <a:t>기반 온</a:t>
            </a:r>
            <a:r>
              <a:rPr lang="en-US" altLang="ko-KR" dirty="0"/>
              <a:t>/</a:t>
            </a:r>
            <a:r>
              <a:rPr lang="ko-KR" altLang="en-US" dirty="0"/>
              <a:t>오프라인 </a:t>
            </a:r>
            <a:r>
              <a:rPr lang="en-US" altLang="ko-KR" dirty="0"/>
              <a:t>CBDC + </a:t>
            </a:r>
            <a:r>
              <a:rPr lang="ko-KR" altLang="en-US" dirty="0"/>
              <a:t>카드형 오프라인 </a:t>
            </a:r>
            <a:r>
              <a:rPr lang="en-US" altLang="ko-KR" dirty="0"/>
              <a:t>CBDC</a:t>
            </a:r>
          </a:p>
          <a:p>
            <a:r>
              <a:rPr lang="ko-KR" altLang="en-US" dirty="0"/>
              <a:t>그룹</a:t>
            </a:r>
            <a:r>
              <a:rPr lang="en-US" altLang="ko-KR" dirty="0"/>
              <a:t>4: </a:t>
            </a:r>
            <a:r>
              <a:rPr lang="ko-KR" altLang="en-US" dirty="0"/>
              <a:t>그룹 </a:t>
            </a:r>
            <a:r>
              <a:rPr lang="en-US" altLang="ko-KR" dirty="0"/>
              <a:t>1 + </a:t>
            </a:r>
            <a:r>
              <a:rPr lang="ko-KR" altLang="en-US" dirty="0"/>
              <a:t>이자지급</a:t>
            </a:r>
            <a:endParaRPr lang="en-US" altLang="ko-KR" dirty="0"/>
          </a:p>
          <a:p>
            <a:r>
              <a:rPr lang="ko-KR" altLang="en-US" dirty="0"/>
              <a:t>그룹</a:t>
            </a:r>
            <a:r>
              <a:rPr lang="en-US" altLang="ko-KR" dirty="0"/>
              <a:t>5: </a:t>
            </a:r>
            <a:r>
              <a:rPr lang="ko-KR" altLang="en-US" dirty="0"/>
              <a:t>그룹 </a:t>
            </a:r>
            <a:r>
              <a:rPr lang="en-US" altLang="ko-KR" dirty="0"/>
              <a:t>3 + </a:t>
            </a:r>
            <a:r>
              <a:rPr lang="ko-KR" altLang="en-US" dirty="0"/>
              <a:t>이자지급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634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B6C9-9186-77D4-94C4-FB3BC0311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공통적으로 제공된 정보 </a:t>
            </a:r>
            <a:r>
              <a:rPr lang="en-US" altLang="ko-KR" dirty="0"/>
              <a:t>(1/3)</a:t>
            </a:r>
            <a:endParaRPr lang="en-US" dirty="0"/>
          </a:p>
        </p:txBody>
      </p:sp>
      <p:pic>
        <p:nvPicPr>
          <p:cNvPr id="5" name="Content Placeholder 4" descr="A screenshot of a phone">
            <a:extLst>
              <a:ext uri="{FF2B5EF4-FFF2-40B4-BE49-F238E27FC236}">
                <a16:creationId xmlns:a16="http://schemas.microsoft.com/office/drawing/2014/main" id="{D74EA94F-2FFC-C8A0-392F-EF1768B18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1373005"/>
            <a:ext cx="9692640" cy="5274723"/>
          </a:xfrm>
        </p:spPr>
      </p:pic>
    </p:spTree>
    <p:extLst>
      <p:ext uri="{BB962C8B-B14F-4D97-AF65-F5344CB8AC3E}">
        <p14:creationId xmlns:p14="http://schemas.microsoft.com/office/powerpoint/2010/main" val="3340638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B69153B-0B55-7F0B-328B-2C8C2C393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60" y="912908"/>
            <a:ext cx="8869680" cy="586033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7B6C9-9186-77D4-94C4-FB3BC0311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공통적으로 제공된 정보 </a:t>
            </a:r>
            <a:r>
              <a:rPr lang="en-US" altLang="ko-KR" dirty="0"/>
              <a:t>(2/3)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873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">
            <a:extLst>
              <a:ext uri="{FF2B5EF4-FFF2-40B4-BE49-F238E27FC236}">
                <a16:creationId xmlns:a16="http://schemas.microsoft.com/office/drawing/2014/main" id="{0CD844FA-08F8-34E0-D61E-281F3B897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836520"/>
            <a:ext cx="9509760" cy="579631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7B6C9-9186-77D4-94C4-FB3BC0311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공통적으로 제공된 정보 </a:t>
            </a:r>
            <a:r>
              <a:rPr lang="en-US" altLang="ko-KR" dirty="0"/>
              <a:t>(3/3)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89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7CAE-7A43-0C41-66EC-F23B7131F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그룹 </a:t>
            </a:r>
            <a:r>
              <a:rPr lang="en-US" altLang="ko-KR" dirty="0"/>
              <a:t>1</a:t>
            </a:r>
            <a:r>
              <a:rPr lang="ko-KR" altLang="en-US" dirty="0"/>
              <a:t>에게 제공된 정보</a:t>
            </a:r>
            <a:endParaRPr lang="en-US" dirty="0"/>
          </a:p>
        </p:txBody>
      </p:sp>
      <p:pic>
        <p:nvPicPr>
          <p:cNvPr id="5" name="Content Placeholder 4" descr="A screen shot of a phone">
            <a:extLst>
              <a:ext uri="{FF2B5EF4-FFF2-40B4-BE49-F238E27FC236}">
                <a16:creationId xmlns:a16="http://schemas.microsoft.com/office/drawing/2014/main" id="{9502EC5E-5D4E-C67E-4B22-024804FB6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208" y="0"/>
            <a:ext cx="4665415" cy="72731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1C0F81-5AED-4BAE-3495-07C4504AA309}"/>
              </a:ext>
            </a:extLst>
          </p:cNvPr>
          <p:cNvSpPr txBox="1"/>
          <p:nvPr/>
        </p:nvSpPr>
        <p:spPr>
          <a:xfrm>
            <a:off x="935421" y="2126350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ea"/>
              </a:rPr>
              <a:t>CBDC </a:t>
            </a:r>
            <a:r>
              <a:rPr lang="ko-KR" altLang="en-US" sz="2800" dirty="0">
                <a:latin typeface="+mn-ea"/>
              </a:rPr>
              <a:t>어플</a:t>
            </a:r>
            <a:r>
              <a:rPr lang="en-US" altLang="ko-KR" sz="2800" dirty="0">
                <a:latin typeface="+mn-ea"/>
              </a:rPr>
              <a:t> </a:t>
            </a:r>
            <a:r>
              <a:rPr lang="ko-KR" altLang="en-US" sz="2800" dirty="0">
                <a:latin typeface="+mn-ea"/>
              </a:rPr>
              <a:t>화면</a:t>
            </a:r>
            <a:endParaRPr lang="en-US" altLang="ko-KR" sz="2800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+mn-ea"/>
              </a:rPr>
              <a:t>”</a:t>
            </a:r>
            <a:r>
              <a:rPr lang="ko-KR" altLang="en-US" sz="2800" dirty="0">
                <a:latin typeface="+mn-ea"/>
              </a:rPr>
              <a:t>은행 어플이나 간편결제 서비스처럼 사용합니다</a:t>
            </a:r>
            <a:r>
              <a:rPr lang="en-US" altLang="ko-KR" sz="2800" dirty="0">
                <a:latin typeface="+mn-ea"/>
              </a:rPr>
              <a:t>.”</a:t>
            </a:r>
            <a:endParaRPr lang="en-US" sz="2800" dirty="0">
              <a:latin typeface="+mn-ea"/>
            </a:endParaRPr>
          </a:p>
        </p:txBody>
      </p:sp>
      <p:pic>
        <p:nvPicPr>
          <p:cNvPr id="9" name="Picture 8" descr="A screen shot of a computer">
            <a:extLst>
              <a:ext uri="{FF2B5EF4-FFF2-40B4-BE49-F238E27FC236}">
                <a16:creationId xmlns:a16="http://schemas.microsoft.com/office/drawing/2014/main" id="{DFF91447-2409-2C3C-944E-411F7E846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5" y="1807885"/>
            <a:ext cx="8179676" cy="426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3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7CAE-7A43-0C41-66EC-F23B7131F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그룹 </a:t>
            </a:r>
            <a:r>
              <a:rPr lang="en-US" altLang="ko-KR" dirty="0"/>
              <a:t>2</a:t>
            </a:r>
            <a:r>
              <a:rPr lang="ko-KR" altLang="en-US" dirty="0"/>
              <a:t>에게 제공된 정보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C0F81-5AED-4BAE-3495-07C4504AA309}"/>
              </a:ext>
            </a:extLst>
          </p:cNvPr>
          <p:cNvSpPr txBox="1"/>
          <p:nvPr/>
        </p:nvSpPr>
        <p:spPr>
          <a:xfrm>
            <a:off x="935421" y="2126350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ea"/>
              </a:rPr>
              <a:t>CBDC </a:t>
            </a:r>
            <a:r>
              <a:rPr lang="ko-KR" altLang="en-US" sz="2800" dirty="0">
                <a:latin typeface="+mn-ea"/>
              </a:rPr>
              <a:t>어플</a:t>
            </a:r>
            <a:r>
              <a:rPr lang="en-US" altLang="ko-KR" sz="2800" dirty="0">
                <a:latin typeface="+mn-ea"/>
              </a:rPr>
              <a:t> </a:t>
            </a:r>
            <a:r>
              <a:rPr lang="ko-KR" altLang="en-US" sz="2800" dirty="0">
                <a:latin typeface="+mn-ea"/>
              </a:rPr>
              <a:t>화면</a:t>
            </a:r>
            <a:endParaRPr lang="en-US" altLang="ko-KR" sz="2800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+mn-ea"/>
              </a:rPr>
              <a:t>”</a:t>
            </a:r>
            <a:r>
              <a:rPr lang="ko-KR" altLang="en-US" sz="2800" dirty="0">
                <a:latin typeface="+mn-ea"/>
              </a:rPr>
              <a:t>은행 어플이나 간편결제 서비스처럼 사용합니다</a:t>
            </a:r>
            <a:r>
              <a:rPr lang="en-US" altLang="ko-KR" sz="2800" dirty="0">
                <a:latin typeface="+mn-ea"/>
              </a:rPr>
              <a:t>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+mn-ea"/>
              </a:rPr>
              <a:t>”</a:t>
            </a:r>
            <a:r>
              <a:rPr lang="ko-KR" altLang="en-US" sz="2800" dirty="0">
                <a:latin typeface="+mn-ea"/>
              </a:rPr>
              <a:t>현금</a:t>
            </a:r>
            <a:r>
              <a:rPr lang="en-US" altLang="ko-KR" sz="2800" dirty="0">
                <a:latin typeface="+mn-ea"/>
              </a:rPr>
              <a:t>(</a:t>
            </a:r>
            <a:r>
              <a:rPr lang="ko-KR" altLang="en-US" sz="2800" dirty="0">
                <a:latin typeface="+mn-ea"/>
              </a:rPr>
              <a:t>종이지폐</a:t>
            </a:r>
            <a:r>
              <a:rPr lang="en-US" altLang="ko-KR" sz="2800" dirty="0">
                <a:latin typeface="+mn-ea"/>
              </a:rPr>
              <a:t>)</a:t>
            </a:r>
            <a:r>
              <a:rPr lang="ko-KR" altLang="en-US" sz="2800" dirty="0">
                <a:latin typeface="+mn-ea"/>
              </a:rPr>
              <a:t>처럼 사용합니다</a:t>
            </a:r>
            <a:r>
              <a:rPr lang="en-US" altLang="ko-KR" sz="2800" dirty="0">
                <a:latin typeface="+mn-ea"/>
              </a:rPr>
              <a:t>.”</a:t>
            </a:r>
            <a:endParaRPr lang="en-US" sz="2800" dirty="0">
              <a:latin typeface="+mn-ea"/>
            </a:endParaRP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0691D2-93C1-3FA9-FD1B-4BC5C5346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199" y="0"/>
            <a:ext cx="3030531" cy="7018307"/>
          </a:xfrm>
        </p:spPr>
      </p:pic>
      <p:pic>
        <p:nvPicPr>
          <p:cNvPr id="10" name="Picture 9" descr="A diagram of a document">
            <a:extLst>
              <a:ext uri="{FF2B5EF4-FFF2-40B4-BE49-F238E27FC236}">
                <a16:creationId xmlns:a16="http://schemas.microsoft.com/office/drawing/2014/main" id="{341BEF3F-F2D8-CB03-AA9C-58C9F03210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21" y="1536915"/>
            <a:ext cx="7598471" cy="52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0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</TotalTime>
  <Words>1943</Words>
  <Application>Microsoft Office PowerPoint</Application>
  <PresentationFormat>Widescreen</PresentationFormat>
  <Paragraphs>697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맑은 고딕</vt:lpstr>
      <vt:lpstr>Arial</vt:lpstr>
      <vt:lpstr>Calibri</vt:lpstr>
      <vt:lpstr>Calibri Light</vt:lpstr>
      <vt:lpstr>Wingdings</vt:lpstr>
      <vt:lpstr>Office Theme</vt:lpstr>
      <vt:lpstr>CBDC 도입과  지급수단/유동자산 포트폴리오 변화  파일럿 설문 실험 결과</vt:lpstr>
      <vt:lpstr>연구배경</vt:lpstr>
      <vt:lpstr>연구방법</vt:lpstr>
      <vt:lpstr>설문 실험 개괄</vt:lpstr>
      <vt:lpstr>공통적으로 제공된 정보 (1/3)</vt:lpstr>
      <vt:lpstr>공통적으로 제공된 정보 (2/3)</vt:lpstr>
      <vt:lpstr>공통적으로 제공된 정보 (3/3)</vt:lpstr>
      <vt:lpstr>그룹 1에게 제공된 정보</vt:lpstr>
      <vt:lpstr>그룹 2에게 제공된 정보</vt:lpstr>
      <vt:lpstr>그룹 3에게 제공된 정보</vt:lpstr>
      <vt:lpstr>설문 구성</vt:lpstr>
      <vt:lpstr>설문 문항 일부</vt:lpstr>
      <vt:lpstr>설문 문항 일부</vt:lpstr>
      <vt:lpstr>설문 문항 일부</vt:lpstr>
      <vt:lpstr>설문 실험 시행</vt:lpstr>
      <vt:lpstr>현금 사용 이유 (1순위)</vt:lpstr>
      <vt:lpstr>현금 사용 이유 (1+2+3순위)</vt:lpstr>
      <vt:lpstr>지출포트폴리오 변화: 앱기반 온라인 CBDC</vt:lpstr>
      <vt:lpstr>지출포트폴리오 변화: 앱기반 온/오프 CBDC</vt:lpstr>
      <vt:lpstr>지출포트폴리오 변화: 앱기반 + 카드형 CBDC</vt:lpstr>
      <vt:lpstr>지출포트폴리오 변화: 그룹1+이자지급</vt:lpstr>
      <vt:lpstr>지출포트폴리오 변화: 그룹3+이자지급</vt:lpstr>
      <vt:lpstr>지출포트폴리오 변화 요약</vt:lpstr>
      <vt:lpstr>유동자산 포트폴리오 변화</vt:lpstr>
      <vt:lpstr>민간기업의 대응: 할인 및 포인트 제공</vt:lpstr>
      <vt:lpstr>은행의 대응: 입출금통장에 추가 금리 제공</vt:lpstr>
      <vt:lpstr>논의</vt:lpstr>
      <vt:lpstr>본 설문 계획 및 분석계획</vt:lpstr>
      <vt:lpstr>참고문헌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CBDC 도입과  지출포트폴리오 변화  파일럿 설문 실험 결과</dc:title>
  <dc:creator>김덕규</dc:creator>
  <cp:lastModifiedBy>김덕규</cp:lastModifiedBy>
  <cp:revision>33</cp:revision>
  <dcterms:created xsi:type="dcterms:W3CDTF">2023-08-12T06:55:01Z</dcterms:created>
  <dcterms:modified xsi:type="dcterms:W3CDTF">2023-08-20T11:37:11Z</dcterms:modified>
</cp:coreProperties>
</file>